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62" r:id="rId4"/>
    <p:sldId id="264" r:id="rId5"/>
    <p:sldId id="268" r:id="rId6"/>
    <p:sldId id="267" r:id="rId7"/>
    <p:sldId id="269" r:id="rId8"/>
    <p:sldId id="270" r:id="rId9"/>
    <p:sldId id="271" r:id="rId10"/>
    <p:sldId id="263" r:id="rId11"/>
    <p:sldId id="266" r:id="rId12"/>
    <p:sldId id="265" r:id="rId13"/>
    <p:sldId id="272" r:id="rId14"/>
    <p:sldId id="273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F18"/>
    <a:srgbClr val="233F55"/>
    <a:srgbClr val="F5CC95"/>
    <a:srgbClr val="C16A26"/>
    <a:srgbClr val="FFC000"/>
    <a:srgbClr val="F0F4F7"/>
    <a:srgbClr val="EAEEEF"/>
    <a:srgbClr val="F6F9FB"/>
    <a:srgbClr val="F7F9FA"/>
    <a:srgbClr val="EF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rgbClr val="233F5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9E-4B9A-85FA-7C03CAA701C0}"/>
              </c:ext>
            </c:extLst>
          </c:dPt>
          <c:dPt>
            <c:idx val="1"/>
            <c:bubble3D val="0"/>
            <c:spPr>
              <a:solidFill>
                <a:srgbClr val="E88F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9E-4B9A-85FA-7C03CAA701C0}"/>
              </c:ext>
            </c:extLst>
          </c:dPt>
          <c:cat>
            <c:strRef>
              <c:f>Hoja1!$A$2:$A$3</c:f>
              <c:strCache>
                <c:ptCount val="2"/>
                <c:pt idx="0">
                  <c:v>FALLA</c:v>
                </c:pt>
                <c:pt idx="1">
                  <c:v>NO FALLA</c:v>
                </c:pt>
              </c:strCache>
            </c:strRef>
          </c:cat>
          <c:val>
            <c:numRef>
              <c:f>Hoja1!$B$2:$B$3</c:f>
              <c:numCache>
                <c:formatCode>0.00%</c:formatCode>
                <c:ptCount val="2"/>
                <c:pt idx="0">
                  <c:v>0.98499999999999999</c:v>
                </c:pt>
                <c:pt idx="1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9E-4B9A-85FA-7C03CAA701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693859901989052E-2"/>
          <c:y val="6.4923792439716568E-4"/>
          <c:w val="0.92253521126760563"/>
          <c:h val="0.74530979612257353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RUL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Hoja1!$A$2:$A$13</c:f>
              <c:strCache>
                <c:ptCount val="12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  <c:pt idx="4">
                  <c:v>Categoría 5</c:v>
                </c:pt>
                <c:pt idx="5">
                  <c:v>Categoría 6</c:v>
                </c:pt>
                <c:pt idx="6">
                  <c:v>Categoría 7</c:v>
                </c:pt>
                <c:pt idx="7">
                  <c:v>Categoría 8</c:v>
                </c:pt>
                <c:pt idx="8">
                  <c:v>Categoría 9</c:v>
                </c:pt>
                <c:pt idx="9">
                  <c:v>Categoría 10</c:v>
                </c:pt>
                <c:pt idx="10">
                  <c:v>Categoría 11</c:v>
                </c:pt>
                <c:pt idx="11">
                  <c:v>Categoría 12</c:v>
                </c:pt>
              </c:strCache>
            </c:strRef>
          </c:cat>
          <c:val>
            <c:numRef>
              <c:f>Hoja1!$B$2:$B$13</c:f>
              <c:numCache>
                <c:formatCode>General</c:formatCode>
                <c:ptCount val="12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4.5</c:v>
                </c:pt>
                <c:pt idx="9">
                  <c:v>3.5</c:v>
                </c:pt>
                <c:pt idx="10">
                  <c:v>2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26-409A-9BD5-329D83251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841727"/>
        <c:axId val="1681840767"/>
      </c:lineChart>
      <c:catAx>
        <c:axId val="16818417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1840767"/>
        <c:crosses val="autoZero"/>
        <c:auto val="1"/>
        <c:lblAlgn val="ctr"/>
        <c:lblOffset val="100"/>
        <c:noMultiLvlLbl val="0"/>
      </c:catAx>
      <c:valAx>
        <c:axId val="168184076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accent1">
                  <a:shade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8184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Bajo Riesgo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110000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2-4CB5-9D94-5EF85802388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Alto Riesgo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52000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2-4CB5-9D94-5EF85802388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Crítico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Hoja1!$D$2</c:f>
              <c:numCache>
                <c:formatCode>General</c:formatCode>
                <c:ptCount val="1"/>
                <c:pt idx="0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72-4CB5-9D94-5EF85802388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Muy Crítico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Hoja1!$E$2</c:f>
              <c:numCache>
                <c:formatCode>General</c:formatCode>
                <c:ptCount val="1"/>
                <c:pt idx="0">
                  <c:v>6800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72-4CB5-9D94-5EF8580238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1818575"/>
        <c:axId val="401819055"/>
      </c:barChart>
      <c:catAx>
        <c:axId val="40181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1819055"/>
        <c:crosses val="autoZero"/>
        <c:auto val="1"/>
        <c:lblAlgn val="ctr"/>
        <c:lblOffset val="100"/>
        <c:noMultiLvlLbl val="0"/>
      </c:catAx>
      <c:valAx>
        <c:axId val="40181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181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MAE en RUL &lt; 50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E88F1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FC1-4222-8E93-A60269C8A258}"/>
              </c:ext>
            </c:extLst>
          </c:dPt>
          <c:cat>
            <c:strRef>
              <c:f>Hoja1!$A$2:$A$6</c:f>
              <c:strCache>
                <c:ptCount val="5"/>
                <c:pt idx="0">
                  <c:v>Regresión Lineal</c:v>
                </c:pt>
                <c:pt idx="1">
                  <c:v>XGBoost</c:v>
                </c:pt>
                <c:pt idx="2">
                  <c:v>Gradient Boosting</c:v>
                </c:pt>
                <c:pt idx="3">
                  <c:v>Random Forest (Base)</c:v>
                </c:pt>
                <c:pt idx="4">
                  <c:v>Random Forest + PCA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19.32</c:v>
                </c:pt>
                <c:pt idx="1">
                  <c:v>14</c:v>
                </c:pt>
                <c:pt idx="2">
                  <c:v>12.88</c:v>
                </c:pt>
                <c:pt idx="3">
                  <c:v>12.23</c:v>
                </c:pt>
                <c:pt idx="4">
                  <c:v>12.16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C1-4222-8E93-A60269C8A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5033151"/>
        <c:axId val="225035551"/>
      </c:barChart>
      <c:catAx>
        <c:axId val="225033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25035551"/>
        <c:crosses val="autoZero"/>
        <c:auto val="1"/>
        <c:lblAlgn val="ctr"/>
        <c:lblOffset val="100"/>
        <c:noMultiLvlLbl val="0"/>
      </c:catAx>
      <c:valAx>
        <c:axId val="225035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25033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A4927-01F9-4AB1-8989-159E6B678948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2F894-B334-421B-B90A-98C24C0A7A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90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4D606-C4E4-39A9-D303-EFF5CE082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0976B1-A68F-B26B-6BF7-BFEAADD0B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C61D0-6A98-E1BE-8537-ACDD45CCD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A0C507-2696-8C9D-4AD6-F3A3B95A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245737-AA9C-B3CD-5EE2-C186FA68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37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E5CBC-63DC-E4E6-C196-82C62FB8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CEB5F6-9762-01B6-313E-6C1EBC5D5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FE12C7-83EC-8436-AF40-1CDA5AA0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4925B-F6F1-F285-6D9A-FDBD68CE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97CFDE-419C-9373-F9B0-D6F776BC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70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23B06A-88DC-23F2-3048-338F36E4B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CFC8A4-9FB7-9F44-C17F-1D2BFEF20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BBFFF8-CEE3-601F-0CAE-03DA791D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D6080-2778-E05B-C1ED-C7064BA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F953C0-66E7-D1DA-5ECE-0FB3D61A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287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E47BA-687A-BEE1-6570-7020DC3A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2937D-EC6B-7640-9AE6-6D438D7D7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363B0-1E6F-5455-BD61-B3DCC9C4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B0818A-7BF3-2A0E-97F3-14543E7E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F4DFF-68FE-41F1-575B-44F22336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975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4019E-F78B-1900-0A86-75672335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FFCFF4-E94D-B6D7-5313-875EA6DA4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26EEE9-76A5-E9D5-0616-4FD1F29D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60B59C-B947-AEE9-2C6A-95C5B8A58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00A5AF-5B50-0777-B4CE-69D3DCCD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594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0EEDB-0DAC-836B-1150-8CD813DB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C8C8C3-9267-51F4-871A-79ECEC780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EACFD9-3162-1368-DD67-1D7924DE8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6CEEC9-4BA3-56CA-6A0B-937B943D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A2A30E-CF0A-211C-506A-E0CEFE62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F47108-D459-43A3-E0D1-32EDB27C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1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0118A-70DD-5B69-E8B8-1D7FA421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E57BE9-0788-9745-10B5-6A45A35BC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6144D-0513-B1A7-7B52-494DD6BB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A9D47A-6A1C-8E12-0D32-40236D087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58087E-E89E-E11B-2CCA-61BAD2008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186F03-4C08-F008-31BA-6BCF7239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20A87B-453B-2360-1DF2-B0F89903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739DC44-9942-7EC5-8EA8-EB6F8853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498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DEE4F-2CD2-F12A-FF1B-41386BB4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3D0FCD-8888-CD3D-C50F-3AE441DD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D34CB8-AC75-5F8A-5EB8-B4EBDACC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6138E8-2DFA-B51B-0385-17A3BCA0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578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F20D1D-CA6E-F591-F5E2-671B2747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1B07246-A984-CC97-5769-A5100219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CA8371-6D0E-6BE4-E1C9-D438CFCB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32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E54CE-03CB-9437-01C6-3E4E24DF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ADD769-AA66-52DD-3987-90C3D3AB3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DD22B3-8C7D-5950-AA3B-57340D3FB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188857-C74F-9075-E6D6-9609D5DB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E12754-329A-9A25-B079-ED48BDF0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32EA64-E720-C395-5BFB-B45A9A46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236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74856-5AC5-B072-2299-DC1CBBFD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9A0664-434A-D9E1-FE4D-764033211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24CFB0-9113-854C-0E67-0F0578F13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5B1A6A-B824-F650-449A-9B7944CF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B297B5-6502-CD52-165A-D108223B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0F431F-45B0-2DE2-8D2D-3AB3E6B0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84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6B4F01-0C35-A419-9AC8-03987347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E63207-7FE0-8F08-64B9-74486AFA3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9FAEC-5752-8D41-6FBF-253F18ACE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58CF-D42E-4939-B48B-2831EB13E709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A03B0D-5A5D-A711-2BA6-E106D102F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A6DDF-35E8-1AA8-D93B-C3D57E6DE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C9F75-66EC-4311-9D23-D5A48CDDF0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98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BF30B-14F5-CE20-3D5A-4E001D121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D590EA-61D1-DE6A-2FC9-F0A60AB1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2932271"/>
            <a:ext cx="8559800" cy="3633629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77D8A6-22E3-0629-D3C9-CA647962F298}"/>
              </a:ext>
            </a:extLst>
          </p:cNvPr>
          <p:cNvSpPr txBox="1"/>
          <p:nvPr/>
        </p:nvSpPr>
        <p:spPr>
          <a:xfrm>
            <a:off x="355600" y="812800"/>
            <a:ext cx="7794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>
                <a:solidFill>
                  <a:srgbClr val="233F55"/>
                </a:solidFill>
                <a:latin typeface="Coolvetica" panose="020B0603030602020004" pitchFamily="34" charset="0"/>
              </a:rPr>
              <a:t>ANTICIPANDO EL FALLO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D3BCB0-13DD-B2D6-1F8C-6877F60815DE}"/>
              </a:ext>
            </a:extLst>
          </p:cNvPr>
          <p:cNvSpPr txBox="1"/>
          <p:nvPr/>
        </p:nvSpPr>
        <p:spPr>
          <a:xfrm>
            <a:off x="355600" y="21971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233F55"/>
                </a:solidFill>
                <a:latin typeface="Coolvetica" panose="020B0603030602020004" pitchFamily="34" charset="0"/>
              </a:rPr>
              <a:t>Predicción de vida útil mediante Machine </a:t>
            </a:r>
            <a:r>
              <a:rPr lang="es-ES" sz="2400" dirty="0" err="1">
                <a:solidFill>
                  <a:srgbClr val="233F55"/>
                </a:solidFill>
                <a:latin typeface="Coolvetica" panose="020B0603030602020004" pitchFamily="34" charset="0"/>
              </a:rPr>
              <a:t>Learning</a:t>
            </a:r>
            <a:endParaRPr lang="es-ES" sz="2400" dirty="0">
              <a:solidFill>
                <a:srgbClr val="233F55"/>
              </a:solidFill>
              <a:latin typeface="Coolvetica" panose="020B06030306020200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EFF8DD4-3390-B4E6-AC77-4AD0514E606B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839AE36-790B-05D9-B8B9-3904F53B740C}"/>
              </a:ext>
            </a:extLst>
          </p:cNvPr>
          <p:cNvSpPr/>
          <p:nvPr/>
        </p:nvSpPr>
        <p:spPr>
          <a:xfrm>
            <a:off x="444500" y="1828463"/>
            <a:ext cx="7518400" cy="10193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80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D214A5-11A1-D08A-E261-CBB376DB1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481B89F-AED5-E498-B38E-E814C4AE9647}"/>
              </a:ext>
            </a:extLst>
          </p:cNvPr>
          <p:cNvSpPr/>
          <p:nvPr/>
        </p:nvSpPr>
        <p:spPr>
          <a:xfrm>
            <a:off x="4661210" y="5441795"/>
            <a:ext cx="1906858" cy="680224"/>
          </a:xfrm>
          <a:prstGeom prst="rect">
            <a:avLst/>
          </a:prstGeom>
          <a:gradFill>
            <a:gsLst>
              <a:gs pos="0">
                <a:srgbClr val="F8F8FA"/>
              </a:gs>
              <a:gs pos="0">
                <a:srgbClr val="233F55"/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rgbClr val="233F55"/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8BC8723-CD3F-4E64-18A3-2271343A588F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855C20-033F-6C49-ECA2-5C7233024BA0}"/>
              </a:ext>
            </a:extLst>
          </p:cNvPr>
          <p:cNvSpPr txBox="1"/>
          <p:nvPr/>
        </p:nvSpPr>
        <p:spPr>
          <a:xfrm>
            <a:off x="709032" y="4317317"/>
            <a:ext cx="1073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233F55"/>
                </a:solidFill>
              </a:rPr>
              <a:t>MAE = 12.16 pasos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F0D4CC4-D8A2-1C45-5281-46E7FCC7F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044591"/>
              </p:ext>
            </p:extLst>
          </p:nvPr>
        </p:nvGraphicFramePr>
        <p:xfrm>
          <a:off x="2032000" y="1461971"/>
          <a:ext cx="8128000" cy="2859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07AD3208-C834-9625-BE73-6E5B20BE8FEE}"/>
              </a:ext>
            </a:extLst>
          </p:cNvPr>
          <p:cNvSpPr txBox="1"/>
          <p:nvPr/>
        </p:nvSpPr>
        <p:spPr>
          <a:xfrm>
            <a:off x="709032" y="593807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Comparativa de Modelos y Resultados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94BB98E-707E-7D96-64CF-9F8D05D0C5C2}"/>
              </a:ext>
            </a:extLst>
          </p:cNvPr>
          <p:cNvSpPr txBox="1"/>
          <p:nvPr/>
        </p:nvSpPr>
        <p:spPr>
          <a:xfrm>
            <a:off x="709032" y="4811254"/>
            <a:ext cx="1073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33F55"/>
                </a:solidFill>
              </a:rPr>
              <a:t>En zona de alto riesgo (RUL &lt; 50 pasos) con el modelo optimizado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47476C5-9CFE-3499-66C0-ABD2CA594D4B}"/>
              </a:ext>
            </a:extLst>
          </p:cNvPr>
          <p:cNvCxnSpPr>
            <a:cxnSpLocks/>
          </p:cNvCxnSpPr>
          <p:nvPr/>
        </p:nvCxnSpPr>
        <p:spPr>
          <a:xfrm flipV="1">
            <a:off x="836345" y="5781907"/>
            <a:ext cx="6896096" cy="6805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7F32C82-8997-116E-0489-1F4B7D5F8199}"/>
              </a:ext>
            </a:extLst>
          </p:cNvPr>
          <p:cNvSpPr/>
          <p:nvPr/>
        </p:nvSpPr>
        <p:spPr>
          <a:xfrm>
            <a:off x="5363747" y="5547342"/>
            <a:ext cx="482740" cy="482740"/>
          </a:xfrm>
          <a:prstGeom prst="ellipse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Globo: línea 13">
            <a:extLst>
              <a:ext uri="{FF2B5EF4-FFF2-40B4-BE49-F238E27FC236}">
                <a16:creationId xmlns:a16="http://schemas.microsoft.com/office/drawing/2014/main" id="{B45571E7-1706-EB40-FCC2-042C8295E71A}"/>
              </a:ext>
            </a:extLst>
          </p:cNvPr>
          <p:cNvSpPr/>
          <p:nvPr/>
        </p:nvSpPr>
        <p:spPr>
          <a:xfrm>
            <a:off x="6775295" y="5046040"/>
            <a:ext cx="957146" cy="393700"/>
          </a:xfrm>
          <a:prstGeom prst="borderCallout1">
            <a:avLst>
              <a:gd name="adj1" fmla="val 44557"/>
              <a:gd name="adj2" fmla="val -268"/>
              <a:gd name="adj3" fmla="val 145387"/>
              <a:gd name="adj4" fmla="val -105813"/>
            </a:avLst>
          </a:prstGeom>
          <a:noFill/>
          <a:ln w="28575"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E88F18"/>
                </a:solidFill>
              </a:rPr>
              <a:t>FALLO</a:t>
            </a:r>
          </a:p>
        </p:txBody>
      </p:sp>
      <p:sp>
        <p:nvSpPr>
          <p:cNvPr id="16" name="Globo: línea 15">
            <a:extLst>
              <a:ext uri="{FF2B5EF4-FFF2-40B4-BE49-F238E27FC236}">
                <a16:creationId xmlns:a16="http://schemas.microsoft.com/office/drawing/2014/main" id="{7522AB27-59B7-2C21-42FD-8EAF0AC40F55}"/>
              </a:ext>
            </a:extLst>
          </p:cNvPr>
          <p:cNvSpPr/>
          <p:nvPr/>
        </p:nvSpPr>
        <p:spPr>
          <a:xfrm>
            <a:off x="2032000" y="5906741"/>
            <a:ext cx="1906858" cy="596096"/>
          </a:xfrm>
          <a:prstGeom prst="borderCallout1">
            <a:avLst>
              <a:gd name="adj1" fmla="val 26637"/>
              <a:gd name="adj2" fmla="val 137765"/>
              <a:gd name="adj3" fmla="val 50311"/>
              <a:gd name="adj4" fmla="val 100272"/>
            </a:avLst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PREDICCIÓN</a:t>
            </a:r>
            <a:br>
              <a:rPr lang="es-ES" dirty="0">
                <a:solidFill>
                  <a:srgbClr val="233F55"/>
                </a:solidFill>
              </a:rPr>
            </a:br>
            <a:r>
              <a:rPr lang="es-ES" dirty="0">
                <a:solidFill>
                  <a:srgbClr val="233F55"/>
                </a:solidFill>
              </a:rPr>
              <a:t>+/- 12 PASOS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D40B558-2348-4B3A-EC6B-4A1A2F2FB603}"/>
              </a:ext>
            </a:extLst>
          </p:cNvPr>
          <p:cNvSpPr txBox="1"/>
          <p:nvPr/>
        </p:nvSpPr>
        <p:spPr>
          <a:xfrm>
            <a:off x="8095634" y="5271899"/>
            <a:ext cx="3661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C16A26"/>
                </a:solidFill>
              </a:rPr>
              <a:t>IMPACTO OPERATIVO</a:t>
            </a:r>
          </a:p>
          <a:p>
            <a:r>
              <a:rPr lang="es-ES" sz="1600" dirty="0">
                <a:solidFill>
                  <a:srgbClr val="233F55"/>
                </a:solidFill>
              </a:rPr>
              <a:t>SI 1 REGISTRO/HORA : +/- 12 HORAS AVISO</a:t>
            </a:r>
          </a:p>
          <a:p>
            <a:r>
              <a:rPr lang="es-ES" sz="1600" dirty="0">
                <a:solidFill>
                  <a:srgbClr val="233F55"/>
                </a:solidFill>
              </a:rPr>
              <a:t>SI 1 REGISTRO/30 MIN: +/- 6 HORAS AVISO</a:t>
            </a:r>
          </a:p>
        </p:txBody>
      </p:sp>
    </p:spTree>
    <p:extLst>
      <p:ext uri="{BB962C8B-B14F-4D97-AF65-F5344CB8AC3E}">
        <p14:creationId xmlns:p14="http://schemas.microsoft.com/office/powerpoint/2010/main" val="42620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4" grpId="0" animBg="1"/>
      <p:bldP spid="16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A9D4A-EA3B-F7B9-ECA5-494DD0FF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090E147-12FB-3F6F-D6F1-7232E4B3AE4D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Gráfico, Gráfico de barras">
            <a:extLst>
              <a:ext uri="{FF2B5EF4-FFF2-40B4-BE49-F238E27FC236}">
                <a16:creationId xmlns:a16="http://schemas.microsoft.com/office/drawing/2014/main" id="{47007923-C479-68DC-002F-EE4EFDCC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16" y="2037469"/>
            <a:ext cx="6771152" cy="4039413"/>
          </a:xfrm>
          <a:prstGeom prst="rect">
            <a:avLst/>
          </a:prstGeom>
          <a:ln w="25400">
            <a:solidFill>
              <a:srgbClr val="C16A26"/>
            </a:solidFill>
          </a:ln>
          <a:effectLst>
            <a:softEdge rad="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E0402A-DEB2-619B-9D07-5C77749FE9FC}"/>
              </a:ext>
            </a:extLst>
          </p:cNvPr>
          <p:cNvSpPr txBox="1"/>
          <p:nvPr/>
        </p:nvSpPr>
        <p:spPr>
          <a:xfrm>
            <a:off x="556632" y="441407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Señales clave del desgaste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87E648-8C46-BE07-8E2B-2D92F09D2E5B}"/>
              </a:ext>
            </a:extLst>
          </p:cNvPr>
          <p:cNvSpPr txBox="1"/>
          <p:nvPr/>
        </p:nvSpPr>
        <p:spPr>
          <a:xfrm>
            <a:off x="556632" y="1318174"/>
            <a:ext cx="1073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Entrenamos modelos de regresión basándonos en las variables mas influyentes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8E80FF-A0E3-A9C9-7770-76C5BF731B46}"/>
              </a:ext>
            </a:extLst>
          </p:cNvPr>
          <p:cNvSpPr txBox="1"/>
          <p:nvPr/>
        </p:nvSpPr>
        <p:spPr>
          <a:xfrm>
            <a:off x="556632" y="2151727"/>
            <a:ext cx="37207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233F55"/>
                </a:solidFill>
              </a:rPr>
              <a:t>Top 3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 err="1">
                <a:solidFill>
                  <a:srgbClr val="C16A26"/>
                </a:solidFill>
              </a:rPr>
              <a:t>bogie_health_score</a:t>
            </a:r>
            <a:r>
              <a:rPr lang="es-ES" sz="2000" dirty="0">
                <a:solidFill>
                  <a:srgbClr val="233F55"/>
                </a:solidFill>
              </a:rPr>
              <a:t>: Indicador de salud general del </a:t>
            </a:r>
            <a:r>
              <a:rPr lang="es-ES" sz="2000" dirty="0" err="1">
                <a:solidFill>
                  <a:srgbClr val="233F55"/>
                </a:solidFill>
              </a:rPr>
              <a:t>bogie</a:t>
            </a:r>
            <a:endParaRPr lang="es-ES" sz="2000" dirty="0">
              <a:solidFill>
                <a:srgbClr val="233F5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dirty="0" err="1">
                <a:solidFill>
                  <a:srgbClr val="C16A26"/>
                </a:solidFill>
              </a:rPr>
              <a:t>vib_load_ratio</a:t>
            </a:r>
            <a:r>
              <a:rPr lang="es-ES" sz="2000" dirty="0">
                <a:solidFill>
                  <a:srgbClr val="C16A26"/>
                </a:solidFill>
              </a:rPr>
              <a:t>: </a:t>
            </a:r>
            <a:r>
              <a:rPr lang="es-ES" sz="2000" dirty="0">
                <a:solidFill>
                  <a:srgbClr val="233F55"/>
                </a:solidFill>
              </a:rPr>
              <a:t>Vibración normalizada del tren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 err="1">
                <a:solidFill>
                  <a:srgbClr val="C16A26"/>
                </a:solidFill>
              </a:rPr>
              <a:t>external_temp_c</a:t>
            </a:r>
            <a:r>
              <a:rPr lang="es-ES" sz="2000" dirty="0">
                <a:solidFill>
                  <a:srgbClr val="C16A26"/>
                </a:solidFill>
              </a:rPr>
              <a:t>: </a:t>
            </a:r>
            <a:r>
              <a:rPr lang="es-ES" sz="2000" dirty="0">
                <a:solidFill>
                  <a:srgbClr val="233F55"/>
                </a:solidFill>
              </a:rPr>
              <a:t>La temperatura externa afecta al material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DF39E8D-8FC5-55DE-CC62-C2EAC5EF8FE3}"/>
              </a:ext>
            </a:extLst>
          </p:cNvPr>
          <p:cNvSpPr/>
          <p:nvPr/>
        </p:nvSpPr>
        <p:spPr>
          <a:xfrm>
            <a:off x="658294" y="1222052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264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858EC-137B-386E-D3BB-CCD1300C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512AE51-A00A-1477-9933-4D448890D3F9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B6276FD-1BE8-20DC-6912-A22B09E3B6DA}"/>
              </a:ext>
            </a:extLst>
          </p:cNvPr>
          <p:cNvSpPr txBox="1"/>
          <p:nvPr/>
        </p:nvSpPr>
        <p:spPr>
          <a:xfrm>
            <a:off x="709032" y="593807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Conclusión: El valor de la pregunta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10227C-6BA1-2348-ABD8-0FAD72177297}"/>
              </a:ext>
            </a:extLst>
          </p:cNvPr>
          <p:cNvSpPr txBox="1"/>
          <p:nvPr/>
        </p:nvSpPr>
        <p:spPr>
          <a:xfrm>
            <a:off x="709032" y="1424804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233F55"/>
                </a:solidFill>
              </a:rPr>
              <a:t>El mayor aprendizaje ha venido no por la complejidad de los modelos, si no en el enfoque de los datos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3CFAE2F-040F-3388-E787-62CD753A98D0}"/>
              </a:ext>
            </a:extLst>
          </p:cNvPr>
          <p:cNvSpPr/>
          <p:nvPr/>
        </p:nvSpPr>
        <p:spPr>
          <a:xfrm>
            <a:off x="1203403" y="2743200"/>
            <a:ext cx="2464420" cy="1483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PROBLEMA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Clasificación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¿Falla/No Falla)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0CA2022-0863-CAEF-C51E-3361DAF4C43A}"/>
              </a:ext>
            </a:extLst>
          </p:cNvPr>
          <p:cNvSpPr/>
          <p:nvPr/>
        </p:nvSpPr>
        <p:spPr>
          <a:xfrm>
            <a:off x="4813610" y="2743200"/>
            <a:ext cx="2464420" cy="1483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CAMBIO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Reformulación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¿Cuándo fallará?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7C35A92-A93A-591B-BB80-EF901B227D1B}"/>
              </a:ext>
            </a:extLst>
          </p:cNvPr>
          <p:cNvSpPr/>
          <p:nvPr/>
        </p:nvSpPr>
        <p:spPr>
          <a:xfrm>
            <a:off x="8423817" y="2743200"/>
            <a:ext cx="2464420" cy="1483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SOLUCIÓN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Modelo Predictivo</a:t>
            </a:r>
          </a:p>
          <a:p>
            <a:pPr algn="ctr"/>
            <a:r>
              <a:rPr lang="es-ES" dirty="0">
                <a:solidFill>
                  <a:srgbClr val="233F55"/>
                </a:solidFill>
              </a:rPr>
              <a:t>(RF + PCA)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F670B2-0BBF-F50D-C6AA-C950CE65CD26}"/>
              </a:ext>
            </a:extLst>
          </p:cNvPr>
          <p:cNvSpPr/>
          <p:nvPr/>
        </p:nvSpPr>
        <p:spPr>
          <a:xfrm>
            <a:off x="1537629" y="4226312"/>
            <a:ext cx="2464420" cy="1483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RESULTADO:</a:t>
            </a:r>
          </a:p>
          <a:p>
            <a:pPr algn="ctr"/>
            <a:r>
              <a:rPr lang="es-ES" dirty="0"/>
              <a:t>Inviable por el desbalanceo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27EBA96-0645-B345-744B-6F271EB878D7}"/>
              </a:ext>
            </a:extLst>
          </p:cNvPr>
          <p:cNvSpPr/>
          <p:nvPr/>
        </p:nvSpPr>
        <p:spPr>
          <a:xfrm>
            <a:off x="5147836" y="4226312"/>
            <a:ext cx="2464420" cy="1483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RESULTADO:</a:t>
            </a:r>
            <a:br>
              <a:rPr lang="es-ES" dirty="0"/>
            </a:br>
            <a:r>
              <a:rPr lang="es-ES" dirty="0"/>
              <a:t>Cambio de target:</a:t>
            </a:r>
          </a:p>
          <a:p>
            <a:pPr algn="ctr"/>
            <a:r>
              <a:rPr lang="es-ES" dirty="0"/>
              <a:t>Predecir RUL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6AA50BA-F181-AC0C-3F64-96E45BD9B885}"/>
              </a:ext>
            </a:extLst>
          </p:cNvPr>
          <p:cNvSpPr/>
          <p:nvPr/>
        </p:nvSpPr>
        <p:spPr>
          <a:xfrm>
            <a:off x="8758043" y="4231887"/>
            <a:ext cx="2464420" cy="1483112"/>
          </a:xfrm>
          <a:prstGeom prst="rect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RESULTADO:</a:t>
            </a:r>
          </a:p>
          <a:p>
            <a:pPr algn="ctr"/>
            <a:r>
              <a:rPr lang="es-ES" dirty="0"/>
              <a:t>Tiempo de aviso razonable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107F90E-AD02-0C72-C8BA-36EE6FD25FA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7823" y="3484756"/>
            <a:ext cx="1145787" cy="0"/>
          </a:xfrm>
          <a:prstGeom prst="straightConnector1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FCB5625-7A9D-079C-4F7F-D50DC4389F89}"/>
              </a:ext>
            </a:extLst>
          </p:cNvPr>
          <p:cNvCxnSpPr/>
          <p:nvPr/>
        </p:nvCxnSpPr>
        <p:spPr>
          <a:xfrm>
            <a:off x="7278030" y="3484756"/>
            <a:ext cx="1145787" cy="0"/>
          </a:xfrm>
          <a:prstGeom prst="straightConnector1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D274E616-E9A4-ACF2-7CE7-BF5C30C868D2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1039231" y="4469470"/>
            <a:ext cx="741556" cy="255239"/>
          </a:xfrm>
          <a:prstGeom prst="bentConnector2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53D8B565-ABC8-C301-0774-6B974CBE1BD5}"/>
              </a:ext>
            </a:extLst>
          </p:cNvPr>
          <p:cNvCxnSpPr/>
          <p:nvPr/>
        </p:nvCxnSpPr>
        <p:spPr>
          <a:xfrm rot="16200000" flipH="1">
            <a:off x="4649439" y="4469469"/>
            <a:ext cx="741556" cy="255239"/>
          </a:xfrm>
          <a:prstGeom prst="bentConnector2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71B6FDB7-9B3F-8A1E-A360-E8A4F2D3C6C5}"/>
              </a:ext>
            </a:extLst>
          </p:cNvPr>
          <p:cNvCxnSpPr/>
          <p:nvPr/>
        </p:nvCxnSpPr>
        <p:spPr>
          <a:xfrm rot="16200000" flipH="1">
            <a:off x="8259646" y="4470733"/>
            <a:ext cx="741556" cy="255239"/>
          </a:xfrm>
          <a:prstGeom prst="bentConnector2">
            <a:avLst/>
          </a:prstGeom>
          <a:ln w="317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F0CCC63-EAD1-B63B-CD14-54FF86694976}"/>
              </a:ext>
            </a:extLst>
          </p:cNvPr>
          <p:cNvSpPr/>
          <p:nvPr/>
        </p:nvSpPr>
        <p:spPr>
          <a:xfrm>
            <a:off x="833782" y="1332887"/>
            <a:ext cx="9326218" cy="9191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489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0866A-D068-9A8F-E90B-746BFC6CF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1613D88-3BFF-AAB6-A8D6-69981ED9F031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355581-5975-255C-7CEF-3E83BD13A289}"/>
              </a:ext>
            </a:extLst>
          </p:cNvPr>
          <p:cNvSpPr txBox="1"/>
          <p:nvPr/>
        </p:nvSpPr>
        <p:spPr>
          <a:xfrm>
            <a:off x="709032" y="593807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Extra: visualización de errores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574518-82AE-2369-4B9F-7DB5C36E2F90}"/>
              </a:ext>
            </a:extLst>
          </p:cNvPr>
          <p:cNvSpPr/>
          <p:nvPr/>
        </p:nvSpPr>
        <p:spPr>
          <a:xfrm>
            <a:off x="833782" y="1460707"/>
            <a:ext cx="9326218" cy="9191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9D54C96-CA76-CAF4-CADF-72CB7C046379}"/>
              </a:ext>
            </a:extLst>
          </p:cNvPr>
          <p:cNvSpPr txBox="1"/>
          <p:nvPr/>
        </p:nvSpPr>
        <p:spPr>
          <a:xfrm>
            <a:off x="709032" y="1547129"/>
            <a:ext cx="1073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Para la parte de segmentación de imágenes usamos el modelo YOLOv8.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B1CFE99-A48E-52D3-3D51-BCFB1CA38443}"/>
              </a:ext>
            </a:extLst>
          </p:cNvPr>
          <p:cNvSpPr/>
          <p:nvPr/>
        </p:nvSpPr>
        <p:spPr>
          <a:xfrm>
            <a:off x="1376218" y="2410691"/>
            <a:ext cx="2521527" cy="1339273"/>
          </a:xfrm>
          <a:prstGeom prst="roundRect">
            <a:avLst/>
          </a:prstGeom>
          <a:noFill/>
          <a:ln w="28575">
            <a:solidFill>
              <a:srgbClr val="E88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EB2F13E-1198-59CD-83F2-B5880E617B40}"/>
              </a:ext>
            </a:extLst>
          </p:cNvPr>
          <p:cNvSpPr/>
          <p:nvPr/>
        </p:nvSpPr>
        <p:spPr>
          <a:xfrm>
            <a:off x="4835236" y="2839142"/>
            <a:ext cx="2521527" cy="1339273"/>
          </a:xfrm>
          <a:prstGeom prst="roundRect">
            <a:avLst/>
          </a:prstGeom>
          <a:noFill/>
          <a:ln w="28575">
            <a:solidFill>
              <a:srgbClr val="E88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688C6DB-4ADC-E9E5-3456-C24EC33159B3}"/>
              </a:ext>
            </a:extLst>
          </p:cNvPr>
          <p:cNvSpPr/>
          <p:nvPr/>
        </p:nvSpPr>
        <p:spPr>
          <a:xfrm>
            <a:off x="8355895" y="3314815"/>
            <a:ext cx="2521527" cy="1339273"/>
          </a:xfrm>
          <a:prstGeom prst="roundRect">
            <a:avLst/>
          </a:prstGeom>
          <a:noFill/>
          <a:ln w="28575">
            <a:solidFill>
              <a:srgbClr val="E88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AF500565-B003-BF6E-9A65-6957632AD18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897745" y="3080328"/>
            <a:ext cx="937491" cy="428451"/>
          </a:xfrm>
          <a:prstGeom prst="curvedConnector3">
            <a:avLst/>
          </a:prstGeom>
          <a:ln w="190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AEB0C943-EEAD-ECE3-3A7B-C16623F6D49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356763" y="3508779"/>
            <a:ext cx="999132" cy="475673"/>
          </a:xfrm>
          <a:prstGeom prst="curvedConnector3">
            <a:avLst/>
          </a:prstGeom>
          <a:ln w="190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8C808A6-29EC-772A-2267-20BE68037F9D}"/>
              </a:ext>
            </a:extLst>
          </p:cNvPr>
          <p:cNvSpPr txBox="1"/>
          <p:nvPr/>
        </p:nvSpPr>
        <p:spPr>
          <a:xfrm>
            <a:off x="1560945" y="2547977"/>
            <a:ext cx="1935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ORGANIZAR CARPETAS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93B608-BFE6-F52D-B9A5-5E408A9024CD}"/>
              </a:ext>
            </a:extLst>
          </p:cNvPr>
          <p:cNvSpPr txBox="1"/>
          <p:nvPr/>
        </p:nvSpPr>
        <p:spPr>
          <a:xfrm>
            <a:off x="5013010" y="2961467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CREAR LABELS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225574D-7554-2CB3-36A9-86FBDE135BB1}"/>
              </a:ext>
            </a:extLst>
          </p:cNvPr>
          <p:cNvSpPr txBox="1"/>
          <p:nvPr/>
        </p:nvSpPr>
        <p:spPr>
          <a:xfrm>
            <a:off x="8547574" y="3427521"/>
            <a:ext cx="1708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ENTRENAR MODELO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7FC1E07-115E-CAC1-9CB9-D78923347683}"/>
              </a:ext>
            </a:extLst>
          </p:cNvPr>
          <p:cNvSpPr txBox="1"/>
          <p:nvPr/>
        </p:nvSpPr>
        <p:spPr>
          <a:xfrm>
            <a:off x="1716606" y="2839142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E88F18"/>
                </a:solidFill>
              </a:rPr>
              <a:t>Train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E88F18"/>
                </a:solidFill>
              </a:rPr>
              <a:t>Labels</a:t>
            </a:r>
            <a:endParaRPr lang="es-ES" sz="1600" dirty="0">
              <a:solidFill>
                <a:srgbClr val="E88F18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E88F18"/>
                </a:solidFill>
              </a:rPr>
              <a:t>Images</a:t>
            </a:r>
            <a:endParaRPr lang="es-ES" sz="1600" dirty="0">
              <a:solidFill>
                <a:srgbClr val="E88F18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76EB8BE-2773-536E-067F-2B29D7B7297E}"/>
              </a:ext>
            </a:extLst>
          </p:cNvPr>
          <p:cNvSpPr txBox="1"/>
          <p:nvPr/>
        </p:nvSpPr>
        <p:spPr>
          <a:xfrm>
            <a:off x="4966493" y="3352006"/>
            <a:ext cx="2390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E88F18"/>
                </a:solidFill>
              </a:rPr>
              <a:t>Leer 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E88F18"/>
                </a:solidFill>
              </a:rPr>
              <a:t>Script genera etiquetas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C197B21-146A-7BF2-4053-B52704247FBD}"/>
              </a:ext>
            </a:extLst>
          </p:cNvPr>
          <p:cNvSpPr txBox="1"/>
          <p:nvPr/>
        </p:nvSpPr>
        <p:spPr>
          <a:xfrm>
            <a:off x="8700901" y="3735298"/>
            <a:ext cx="1033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E88F18"/>
                </a:solidFill>
              </a:rPr>
              <a:t>YOLOv8</a:t>
            </a:r>
            <a:endParaRPr lang="es-ES" sz="1400" dirty="0">
              <a:solidFill>
                <a:srgbClr val="E88F18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ABA753-92AD-BC11-C4FA-2924756804B2}"/>
              </a:ext>
            </a:extLst>
          </p:cNvPr>
          <p:cNvSpPr txBox="1"/>
          <p:nvPr/>
        </p:nvSpPr>
        <p:spPr>
          <a:xfrm>
            <a:off x="833782" y="5397293"/>
            <a:ext cx="1073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233F55"/>
                </a:solidFill>
              </a:rPr>
              <a:t>Al ser un modelo </a:t>
            </a:r>
            <a:r>
              <a:rPr lang="es-ES" sz="2400" dirty="0" err="1">
                <a:solidFill>
                  <a:srgbClr val="233F55"/>
                </a:solidFill>
              </a:rPr>
              <a:t>preentrenado</a:t>
            </a:r>
            <a:r>
              <a:rPr lang="es-ES" sz="2400" dirty="0">
                <a:solidFill>
                  <a:srgbClr val="233F55"/>
                </a:solidFill>
              </a:rPr>
              <a:t>, hay que seguir fielmente todos sus procesos</a:t>
            </a:r>
          </a:p>
        </p:txBody>
      </p:sp>
    </p:spTree>
    <p:extLst>
      <p:ext uri="{BB962C8B-B14F-4D97-AF65-F5344CB8AC3E}">
        <p14:creationId xmlns:p14="http://schemas.microsoft.com/office/powerpoint/2010/main" val="271440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CA106-E9B1-2BD8-7B38-91B1BCFA1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9D15B70-542B-50B0-F361-E630C6792B83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05F39E-C32A-DFCE-EA7A-D68387084970}"/>
              </a:ext>
            </a:extLst>
          </p:cNvPr>
          <p:cNvSpPr txBox="1"/>
          <p:nvPr/>
        </p:nvSpPr>
        <p:spPr>
          <a:xfrm>
            <a:off x="4273609" y="2552739"/>
            <a:ext cx="10731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rgbClr val="233F55"/>
                </a:solidFill>
              </a:rPr>
              <a:t>Gracias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A2633B3-2DCF-A269-1877-F9F3CDC07318}"/>
              </a:ext>
            </a:extLst>
          </p:cNvPr>
          <p:cNvSpPr/>
          <p:nvPr/>
        </p:nvSpPr>
        <p:spPr>
          <a:xfrm>
            <a:off x="4273609" y="3944502"/>
            <a:ext cx="4198714" cy="109573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EADF991-A302-8187-289D-1E102444BDB4}"/>
              </a:ext>
            </a:extLst>
          </p:cNvPr>
          <p:cNvSpPr txBox="1"/>
          <p:nvPr/>
        </p:nvSpPr>
        <p:spPr>
          <a:xfrm>
            <a:off x="5213268" y="5889381"/>
            <a:ext cx="669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rgbClr val="E88F18"/>
                </a:solidFill>
              </a:rPr>
              <a:t>Sergio Martinez</a:t>
            </a:r>
          </a:p>
          <a:p>
            <a:pPr algn="r"/>
            <a:r>
              <a:rPr lang="es-ES" dirty="0">
                <a:solidFill>
                  <a:srgbClr val="E88F18"/>
                </a:solidFill>
              </a:rPr>
              <a:t>https://github.com/SergioMartinezRico/train-wheel-defect-detection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B31CE1-D296-ADB6-5EC5-169E62E7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627" y="6190493"/>
            <a:ext cx="575241" cy="3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1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298D8-72D5-61D7-32F7-A50C8A4E2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3C0B39E-DA60-11D8-D021-421CC14677D7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7A82A9-8DC3-CA78-238A-A097C40E5A6D}"/>
              </a:ext>
            </a:extLst>
          </p:cNvPr>
          <p:cNvSpPr txBox="1"/>
          <p:nvPr/>
        </p:nvSpPr>
        <p:spPr>
          <a:xfrm>
            <a:off x="812800" y="939800"/>
            <a:ext cx="4674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El Primer Instinto:</a:t>
            </a:r>
          </a:p>
          <a:p>
            <a:r>
              <a:rPr lang="es-ES" sz="4800" dirty="0">
                <a:solidFill>
                  <a:srgbClr val="233F55"/>
                </a:solidFill>
              </a:rPr>
              <a:t>¿Falla o No Falla?</a:t>
            </a:r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0CF65780-D7C7-552A-5DC1-836E6D28C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53106"/>
              </p:ext>
            </p:extLst>
          </p:nvPr>
        </p:nvGraphicFramePr>
        <p:xfrm>
          <a:off x="5803901" y="685800"/>
          <a:ext cx="6197599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Globo: línea 15">
            <a:extLst>
              <a:ext uri="{FF2B5EF4-FFF2-40B4-BE49-F238E27FC236}">
                <a16:creationId xmlns:a16="http://schemas.microsoft.com/office/drawing/2014/main" id="{0AD52BE8-371B-27C8-EB2A-8DDAD62B05F9}"/>
              </a:ext>
            </a:extLst>
          </p:cNvPr>
          <p:cNvSpPr/>
          <p:nvPr/>
        </p:nvSpPr>
        <p:spPr>
          <a:xfrm>
            <a:off x="9982200" y="546100"/>
            <a:ext cx="1574800" cy="393700"/>
          </a:xfrm>
          <a:prstGeom prst="borderCallout1">
            <a:avLst>
              <a:gd name="adj1" fmla="val 44557"/>
              <a:gd name="adj2" fmla="val -268"/>
              <a:gd name="adj3" fmla="val 80242"/>
              <a:gd name="adj4" fmla="val -67366"/>
            </a:avLst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E88F18"/>
                </a:solidFill>
              </a:rPr>
              <a:t>FALLA : 1.5%</a:t>
            </a:r>
          </a:p>
        </p:txBody>
      </p:sp>
      <p:sp>
        <p:nvSpPr>
          <p:cNvPr id="17" name="Globo: línea 16">
            <a:extLst>
              <a:ext uri="{FF2B5EF4-FFF2-40B4-BE49-F238E27FC236}">
                <a16:creationId xmlns:a16="http://schemas.microsoft.com/office/drawing/2014/main" id="{4C44120A-0041-42BB-6373-0E020CF67837}"/>
              </a:ext>
            </a:extLst>
          </p:cNvPr>
          <p:cNvSpPr/>
          <p:nvPr/>
        </p:nvSpPr>
        <p:spPr>
          <a:xfrm>
            <a:off x="5080000" y="4344585"/>
            <a:ext cx="1822451" cy="341715"/>
          </a:xfrm>
          <a:prstGeom prst="borderCallout1">
            <a:avLst>
              <a:gd name="adj1" fmla="val 22896"/>
              <a:gd name="adj2" fmla="val 148876"/>
              <a:gd name="adj3" fmla="val 50311"/>
              <a:gd name="adj4" fmla="val 10027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233F55"/>
                </a:solidFill>
              </a:rPr>
              <a:t>NO FALLA : 98.5%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0C940C8-AB6B-AAB2-DAB5-E0D4FA17F0C5}"/>
              </a:ext>
            </a:extLst>
          </p:cNvPr>
          <p:cNvSpPr txBox="1"/>
          <p:nvPr/>
        </p:nvSpPr>
        <p:spPr>
          <a:xfrm>
            <a:off x="812800" y="2651273"/>
            <a:ext cx="3821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233F55"/>
                </a:solidFill>
              </a:rPr>
              <a:t>La primera intención fue clasificar el modelo en “Falla” o “No Falla”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15CADFB-02EA-A913-3C6B-E1832BC28544}"/>
              </a:ext>
            </a:extLst>
          </p:cNvPr>
          <p:cNvSpPr txBox="1"/>
          <p:nvPr/>
        </p:nvSpPr>
        <p:spPr>
          <a:xfrm>
            <a:off x="721227" y="5398984"/>
            <a:ext cx="1074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rgbClr val="E88F18"/>
                </a:solidFill>
              </a:rPr>
              <a:t>Un modelo que siempre predice “No Falla” tendría un enorme porcentaje de acierto.</a:t>
            </a:r>
          </a:p>
          <a:p>
            <a:pPr algn="ctr"/>
            <a:r>
              <a:rPr lang="es-ES" sz="2400" dirty="0">
                <a:solidFill>
                  <a:srgbClr val="E88F18"/>
                </a:solidFill>
              </a:rPr>
              <a:t>Pero sería operacionalmente INUTIL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3C097F1-60E7-6754-24A9-2862AA64AC94}"/>
              </a:ext>
            </a:extLst>
          </p:cNvPr>
          <p:cNvSpPr/>
          <p:nvPr/>
        </p:nvSpPr>
        <p:spPr>
          <a:xfrm>
            <a:off x="881316" y="2484627"/>
            <a:ext cx="4635500" cy="90449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24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50F3A-7C98-70F4-5EB7-891142FDE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20796DE-F027-D90A-D5B5-FFBB74542A31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79FBDB8-F202-486A-B4D2-641E44E4460C}"/>
              </a:ext>
            </a:extLst>
          </p:cNvPr>
          <p:cNvSpPr txBox="1"/>
          <p:nvPr/>
        </p:nvSpPr>
        <p:spPr>
          <a:xfrm>
            <a:off x="723900" y="820545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Cambio de planes: de “Si falla” a “Cuando”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B9BC2D2-534E-9919-3303-813735F6FEB2}"/>
              </a:ext>
            </a:extLst>
          </p:cNvPr>
          <p:cNvSpPr txBox="1"/>
          <p:nvPr/>
        </p:nvSpPr>
        <p:spPr>
          <a:xfrm>
            <a:off x="2288370" y="1795787"/>
            <a:ext cx="7073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rgbClr val="233F55"/>
                </a:solidFill>
              </a:rPr>
              <a:t>En lugar de clasificar si falla, reformulamos a predecir la</a:t>
            </a:r>
          </a:p>
          <a:p>
            <a:pPr algn="ctr"/>
            <a:r>
              <a:rPr lang="es-ES" sz="2400" b="1" dirty="0">
                <a:solidFill>
                  <a:srgbClr val="233F55"/>
                </a:solidFill>
              </a:rPr>
              <a:t>Vida Útil Remanente (RUL)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4CF8AA2-9AC9-D516-BCC3-9B621313D9A2}"/>
              </a:ext>
            </a:extLst>
          </p:cNvPr>
          <p:cNvSpPr/>
          <p:nvPr/>
        </p:nvSpPr>
        <p:spPr>
          <a:xfrm>
            <a:off x="927100" y="2832100"/>
            <a:ext cx="4660900" cy="23186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A5009ED-D1FB-CCE6-7118-97B4AA489A52}"/>
              </a:ext>
            </a:extLst>
          </p:cNvPr>
          <p:cNvSpPr/>
          <p:nvPr/>
        </p:nvSpPr>
        <p:spPr>
          <a:xfrm>
            <a:off x="6324600" y="2832099"/>
            <a:ext cx="4660900" cy="23186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637559C-6EBE-C99B-29AB-086A4B63F8CB}"/>
              </a:ext>
            </a:extLst>
          </p:cNvPr>
          <p:cNvCxnSpPr>
            <a:cxnSpLocks/>
          </p:cNvCxnSpPr>
          <p:nvPr/>
        </p:nvCxnSpPr>
        <p:spPr>
          <a:xfrm>
            <a:off x="1152525" y="3991400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C06025F6-9F21-356C-3705-9AD9E7B896D2}"/>
              </a:ext>
            </a:extLst>
          </p:cNvPr>
          <p:cNvSpPr/>
          <p:nvPr/>
        </p:nvSpPr>
        <p:spPr>
          <a:xfrm>
            <a:off x="1231900" y="38862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7098116-19A4-2403-1A62-1C71D69173A6}"/>
              </a:ext>
            </a:extLst>
          </p:cNvPr>
          <p:cNvSpPr/>
          <p:nvPr/>
        </p:nvSpPr>
        <p:spPr>
          <a:xfrm>
            <a:off x="1485899" y="38862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223D9B3-8257-B210-001C-AE4E3A4D2DE1}"/>
              </a:ext>
            </a:extLst>
          </p:cNvPr>
          <p:cNvSpPr/>
          <p:nvPr/>
        </p:nvSpPr>
        <p:spPr>
          <a:xfrm>
            <a:off x="1739898" y="38898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4EAEAF9-6E02-3E77-37D5-388CC1EDBA23}"/>
              </a:ext>
            </a:extLst>
          </p:cNvPr>
          <p:cNvSpPr/>
          <p:nvPr/>
        </p:nvSpPr>
        <p:spPr>
          <a:xfrm>
            <a:off x="1993897" y="38898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DE1DA9A-46B4-A491-349C-EB436DDB311E}"/>
              </a:ext>
            </a:extLst>
          </p:cNvPr>
          <p:cNvSpPr/>
          <p:nvPr/>
        </p:nvSpPr>
        <p:spPr>
          <a:xfrm>
            <a:off x="2247897" y="38826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4F4BBBC-FF60-F0B1-F225-BDA9F125F61A}"/>
              </a:ext>
            </a:extLst>
          </p:cNvPr>
          <p:cNvSpPr/>
          <p:nvPr/>
        </p:nvSpPr>
        <p:spPr>
          <a:xfrm>
            <a:off x="2501896" y="38826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08C584C-1D3A-C02A-B1EA-B0DB159E5021}"/>
              </a:ext>
            </a:extLst>
          </p:cNvPr>
          <p:cNvSpPr/>
          <p:nvPr/>
        </p:nvSpPr>
        <p:spPr>
          <a:xfrm>
            <a:off x="2755895" y="38862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CBDD179-3BED-97B2-F549-687DD196B5F3}"/>
              </a:ext>
            </a:extLst>
          </p:cNvPr>
          <p:cNvSpPr/>
          <p:nvPr/>
        </p:nvSpPr>
        <p:spPr>
          <a:xfrm>
            <a:off x="3009894" y="3886200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C4B6876-2ABC-5FEE-DC2C-3FCB29F56DE2}"/>
              </a:ext>
            </a:extLst>
          </p:cNvPr>
          <p:cNvSpPr/>
          <p:nvPr/>
        </p:nvSpPr>
        <p:spPr>
          <a:xfrm>
            <a:off x="3270243" y="38906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D34BE7-A601-8723-ECFD-187028C897F6}"/>
              </a:ext>
            </a:extLst>
          </p:cNvPr>
          <p:cNvSpPr/>
          <p:nvPr/>
        </p:nvSpPr>
        <p:spPr>
          <a:xfrm>
            <a:off x="3524242" y="38906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F9F9159-E0C9-8E7D-6CC8-45D94C2B864A}"/>
              </a:ext>
            </a:extLst>
          </p:cNvPr>
          <p:cNvSpPr/>
          <p:nvPr/>
        </p:nvSpPr>
        <p:spPr>
          <a:xfrm>
            <a:off x="3778241" y="38942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D3EC7659-A0DA-DC57-C3C1-15A22CC64BC7}"/>
              </a:ext>
            </a:extLst>
          </p:cNvPr>
          <p:cNvSpPr/>
          <p:nvPr/>
        </p:nvSpPr>
        <p:spPr>
          <a:xfrm>
            <a:off x="4032240" y="38942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F9101ED-207B-E10E-A2B2-E0983FC53CD3}"/>
              </a:ext>
            </a:extLst>
          </p:cNvPr>
          <p:cNvSpPr/>
          <p:nvPr/>
        </p:nvSpPr>
        <p:spPr>
          <a:xfrm>
            <a:off x="4286240" y="38870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E7FF5CA-BD46-A013-D4CC-10A80AF41653}"/>
              </a:ext>
            </a:extLst>
          </p:cNvPr>
          <p:cNvSpPr/>
          <p:nvPr/>
        </p:nvSpPr>
        <p:spPr>
          <a:xfrm>
            <a:off x="4540239" y="3887049"/>
            <a:ext cx="203199" cy="2031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73AA4D2-07C1-5D10-3C4E-D39FB7588A1A}"/>
              </a:ext>
            </a:extLst>
          </p:cNvPr>
          <p:cNvSpPr/>
          <p:nvPr/>
        </p:nvSpPr>
        <p:spPr>
          <a:xfrm>
            <a:off x="4806938" y="3890649"/>
            <a:ext cx="203199" cy="203199"/>
          </a:xfrm>
          <a:prstGeom prst="ellipse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054AD37-3E50-225A-98A5-AF43591AA7F4}"/>
              </a:ext>
            </a:extLst>
          </p:cNvPr>
          <p:cNvSpPr txBox="1"/>
          <p:nvPr/>
        </p:nvSpPr>
        <p:spPr>
          <a:xfrm>
            <a:off x="2155236" y="2999959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Clasificación Binaria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E8B77B5-BBC5-4548-8FAF-98C5874BCFAA}"/>
              </a:ext>
            </a:extLst>
          </p:cNvPr>
          <p:cNvSpPr txBox="1"/>
          <p:nvPr/>
        </p:nvSpPr>
        <p:spPr>
          <a:xfrm>
            <a:off x="4626577" y="4055249"/>
            <a:ext cx="57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fallo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B6CFEB8-E3D7-162D-463C-F4611B45AD62}"/>
              </a:ext>
            </a:extLst>
          </p:cNvPr>
          <p:cNvSpPr txBox="1"/>
          <p:nvPr/>
        </p:nvSpPr>
        <p:spPr>
          <a:xfrm>
            <a:off x="1739898" y="4673081"/>
            <a:ext cx="294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Información difícil de predecir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7494141-C2BC-B2FA-708C-CFF96B20CCF5}"/>
              </a:ext>
            </a:extLst>
          </p:cNvPr>
          <p:cNvSpPr txBox="1"/>
          <p:nvPr/>
        </p:nvSpPr>
        <p:spPr>
          <a:xfrm>
            <a:off x="7481555" y="2999959"/>
            <a:ext cx="234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Clasificación Regresiva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B5B2F48-D093-CA66-F407-FC9241CC7405}"/>
              </a:ext>
            </a:extLst>
          </p:cNvPr>
          <p:cNvSpPr txBox="1"/>
          <p:nvPr/>
        </p:nvSpPr>
        <p:spPr>
          <a:xfrm>
            <a:off x="6751162" y="4673081"/>
            <a:ext cx="380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Información procesable en cada punto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37F6089-4B31-15D5-0F50-D7D78896F8BF}"/>
              </a:ext>
            </a:extLst>
          </p:cNvPr>
          <p:cNvSpPr txBox="1"/>
          <p:nvPr/>
        </p:nvSpPr>
        <p:spPr>
          <a:xfrm>
            <a:off x="477012" y="5537929"/>
            <a:ext cx="11237976" cy="40011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233F55"/>
                </a:solidFill>
              </a:rPr>
              <a:t>Predecir el RUL transforma un problema de clasificación poco viable en un problema de regresión medible</a:t>
            </a:r>
          </a:p>
        </p:txBody>
      </p:sp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45D62923-BBF7-EB58-8E5B-3F85683BB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708046"/>
              </p:ext>
            </p:extLst>
          </p:nvPr>
        </p:nvGraphicFramePr>
        <p:xfrm>
          <a:off x="7367133" y="3369291"/>
          <a:ext cx="2358920" cy="1572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89835953-F2D0-C13D-8103-FD4679F7D092}"/>
              </a:ext>
            </a:extLst>
          </p:cNvPr>
          <p:cNvSpPr txBox="1"/>
          <p:nvPr/>
        </p:nvSpPr>
        <p:spPr>
          <a:xfrm>
            <a:off x="7099399" y="3703224"/>
            <a:ext cx="382156" cy="68182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s-ES" sz="1100" dirty="0">
                <a:solidFill>
                  <a:srgbClr val="E88F18"/>
                </a:solidFill>
              </a:rPr>
              <a:t>RUL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8894977-8108-AD55-12D3-F1E2BB6F19E7}"/>
              </a:ext>
            </a:extLst>
          </p:cNvPr>
          <p:cNvSpPr txBox="1"/>
          <p:nvPr/>
        </p:nvSpPr>
        <p:spPr>
          <a:xfrm>
            <a:off x="8391527" y="4534581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233F55"/>
                </a:solidFill>
              </a:rPr>
              <a:t>TIEMPO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2EC8B62-A0DD-0C73-A093-0A5841E41454}"/>
              </a:ext>
            </a:extLst>
          </p:cNvPr>
          <p:cNvSpPr/>
          <p:nvPr/>
        </p:nvSpPr>
        <p:spPr>
          <a:xfrm>
            <a:off x="866774" y="1612900"/>
            <a:ext cx="10340202" cy="118416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38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72321-4052-8DDB-7D46-7B004160A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2C61EA5-280A-1297-0861-731EFAEE0FD8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01F934-F7A4-8481-8815-51CC7EA54C51}"/>
              </a:ext>
            </a:extLst>
          </p:cNvPr>
          <p:cNvSpPr txBox="1"/>
          <p:nvPr/>
        </p:nvSpPr>
        <p:spPr>
          <a:xfrm>
            <a:off x="723900" y="646809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Forjar la base: limpieza en los datos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C843C66-E022-B6C0-FD35-F3B4F23475C3}"/>
              </a:ext>
            </a:extLst>
          </p:cNvPr>
          <p:cNvSpPr/>
          <p:nvPr/>
        </p:nvSpPr>
        <p:spPr>
          <a:xfrm>
            <a:off x="830198" y="1503172"/>
            <a:ext cx="10340202" cy="118416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6483653-5B15-1600-118E-028CD66AE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79515"/>
              </p:ext>
            </p:extLst>
          </p:nvPr>
        </p:nvGraphicFramePr>
        <p:xfrm>
          <a:off x="830198" y="2313203"/>
          <a:ext cx="10144343" cy="37851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1354">
                  <a:extLst>
                    <a:ext uri="{9D8B030D-6E8A-4147-A177-3AD203B41FA5}">
                      <a16:colId xmlns:a16="http://schemas.microsoft.com/office/drawing/2014/main" val="1298369789"/>
                    </a:ext>
                  </a:extLst>
                </a:gridCol>
                <a:gridCol w="2716148">
                  <a:extLst>
                    <a:ext uri="{9D8B030D-6E8A-4147-A177-3AD203B41FA5}">
                      <a16:colId xmlns:a16="http://schemas.microsoft.com/office/drawing/2014/main" val="1234131688"/>
                    </a:ext>
                  </a:extLst>
                </a:gridCol>
                <a:gridCol w="5136841">
                  <a:extLst>
                    <a:ext uri="{9D8B030D-6E8A-4147-A177-3AD203B41FA5}">
                      <a16:colId xmlns:a16="http://schemas.microsoft.com/office/drawing/2014/main" val="1390440662"/>
                    </a:ext>
                  </a:extLst>
                </a:gridCol>
              </a:tblGrid>
              <a:tr h="462836">
                <a:tc>
                  <a:txBody>
                    <a:bodyPr/>
                    <a:lstStyle/>
                    <a:p>
                      <a:r>
                        <a:rPr lang="es-ES" sz="2200" dirty="0"/>
                        <a:t>Variable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Problema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Solución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300337"/>
                  </a:ext>
                </a:extLst>
              </a:tr>
              <a:tr h="798867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rgbClr val="233F55"/>
                          </a:solidFill>
                        </a:rPr>
                        <a:t>Timestamp</a:t>
                      </a:r>
                      <a:endParaRPr lang="es-ES" sz="1800" dirty="0">
                        <a:solidFill>
                          <a:srgbClr val="233F55"/>
                        </a:solidFill>
                      </a:endParaRP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1200 nulos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Rellenar secuencialmente y por </a:t>
                      </a:r>
                      <a:r>
                        <a:rPr lang="es-ES" sz="1800" dirty="0" err="1">
                          <a:solidFill>
                            <a:srgbClr val="233F55"/>
                          </a:solidFill>
                        </a:rPr>
                        <a:t>Bogie</a:t>
                      </a:r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 para mantener secuencias temporales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269973"/>
                  </a:ext>
                </a:extLst>
              </a:tr>
              <a:tr h="798867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rgbClr val="233F55"/>
                          </a:solidFill>
                        </a:rPr>
                        <a:t>Speed</a:t>
                      </a:r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 y load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Nulos y valores atípicos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Imputar mediana</a:t>
                      </a:r>
                    </a:p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Hacer </a:t>
                      </a:r>
                      <a:r>
                        <a:rPr lang="es-ES" sz="1800" i="1" dirty="0" err="1">
                          <a:solidFill>
                            <a:srgbClr val="233F55"/>
                          </a:solidFill>
                        </a:rPr>
                        <a:t>clipping</a:t>
                      </a:r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 en valores realistas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62402"/>
                  </a:ext>
                </a:extLst>
              </a:tr>
              <a:tr h="798867"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Temperaturas y humedad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Nulos y </a:t>
                      </a:r>
                      <a:r>
                        <a:rPr lang="es-ES" sz="1800" i="1" dirty="0" err="1">
                          <a:solidFill>
                            <a:srgbClr val="233F55"/>
                          </a:solidFill>
                        </a:rPr>
                        <a:t>outliers</a:t>
                      </a:r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 extremos (999ºC)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Identificar valores imposibles</a:t>
                      </a:r>
                    </a:p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Rellenar con medianas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031513"/>
                  </a:ext>
                </a:extLst>
              </a:tr>
              <a:tr h="462836"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Target </a:t>
                      </a:r>
                      <a:r>
                        <a:rPr lang="es-ES" sz="1800" dirty="0" err="1">
                          <a:solidFill>
                            <a:srgbClr val="233F55"/>
                          </a:solidFill>
                        </a:rPr>
                        <a:t>fault</a:t>
                      </a:r>
                      <a:endParaRPr lang="es-ES" sz="1800" dirty="0">
                        <a:solidFill>
                          <a:srgbClr val="233F55"/>
                        </a:solidFill>
                      </a:endParaRP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3000 nulos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Eliminar. Tenemos muchos datos</a:t>
                      </a:r>
                    </a:p>
                  </a:txBody>
                  <a:tcPr marL="114124" marR="114124" marT="57062" marB="57062">
                    <a:solidFill>
                      <a:srgbClr val="E88F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55849"/>
                  </a:ext>
                </a:extLst>
              </a:tr>
              <a:tr h="462836"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Categóricas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Nulos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233F55"/>
                          </a:solidFill>
                        </a:rPr>
                        <a:t>Imputar la moda</a:t>
                      </a:r>
                    </a:p>
                  </a:txBody>
                  <a:tcPr marL="114124" marR="114124" marT="57062" marB="57062">
                    <a:solidFill>
                      <a:srgbClr val="F5CC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118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72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7B818-7A3B-E734-8A68-BEF374ED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A5A51C0-F1C7-773B-6219-86C712A15304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FAB8CEB-30FF-1949-A87B-D9DE53E59A31}"/>
              </a:ext>
            </a:extLst>
          </p:cNvPr>
          <p:cNvCxnSpPr>
            <a:cxnSpLocks/>
          </p:cNvCxnSpPr>
          <p:nvPr/>
        </p:nvCxnSpPr>
        <p:spPr>
          <a:xfrm>
            <a:off x="6096000" y="1981015"/>
            <a:ext cx="0" cy="4187952"/>
          </a:xfrm>
          <a:prstGeom prst="line">
            <a:avLst/>
          </a:prstGeom>
          <a:ln>
            <a:solidFill>
              <a:srgbClr val="E88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BC4D442-5B45-54EE-4B7F-9764F991C8D0}"/>
              </a:ext>
            </a:extLst>
          </p:cNvPr>
          <p:cNvCxnSpPr/>
          <p:nvPr/>
        </p:nvCxnSpPr>
        <p:spPr>
          <a:xfrm>
            <a:off x="385572" y="4065847"/>
            <a:ext cx="11420856" cy="0"/>
          </a:xfrm>
          <a:prstGeom prst="line">
            <a:avLst/>
          </a:prstGeom>
          <a:ln>
            <a:solidFill>
              <a:srgbClr val="E88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245990B-4AAE-A341-AC01-7049B21946D4}"/>
              </a:ext>
            </a:extLst>
          </p:cNvPr>
          <p:cNvSpPr txBox="1"/>
          <p:nvPr/>
        </p:nvSpPr>
        <p:spPr>
          <a:xfrm>
            <a:off x="577596" y="482217"/>
            <a:ext cx="107315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800" dirty="0" err="1">
                <a:solidFill>
                  <a:srgbClr val="233F55"/>
                </a:solidFill>
              </a:rPr>
              <a:t>Feature</a:t>
            </a:r>
            <a:r>
              <a:rPr lang="es-ES" sz="4800" dirty="0">
                <a:solidFill>
                  <a:srgbClr val="233F55"/>
                </a:solidFill>
              </a:rPr>
              <a:t> </a:t>
            </a:r>
            <a:r>
              <a:rPr lang="es-ES" sz="4800" dirty="0" err="1">
                <a:solidFill>
                  <a:srgbClr val="233F55"/>
                </a:solidFill>
              </a:rPr>
              <a:t>engineering</a:t>
            </a:r>
            <a:endParaRPr lang="es-ES" sz="4800" dirty="0">
              <a:solidFill>
                <a:srgbClr val="233F55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DD1E349-71FA-200F-7D02-E1C3FE783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9" y="2049134"/>
            <a:ext cx="1714056" cy="16101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A63BA9C-E702-040B-02A0-90250A0A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84" y="4532328"/>
            <a:ext cx="1364005" cy="15458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F7A39D1-134F-CA2D-651C-9F8412FF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97" y="2100442"/>
            <a:ext cx="1172545" cy="150755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C73B361-8A06-5F8D-DA99-6B3D42539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99" y="4464548"/>
            <a:ext cx="1325345" cy="1599554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E1FB5AF-7FBD-ABA8-0FA2-A60A0891B5B4}"/>
              </a:ext>
            </a:extLst>
          </p:cNvPr>
          <p:cNvSpPr txBox="1"/>
          <p:nvPr/>
        </p:nvSpPr>
        <p:spPr>
          <a:xfrm>
            <a:off x="2646589" y="1796349"/>
            <a:ext cx="21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Agregados por </a:t>
            </a:r>
            <a:r>
              <a:rPr lang="es-ES" dirty="0" err="1">
                <a:solidFill>
                  <a:srgbClr val="E88F18"/>
                </a:solidFill>
              </a:rPr>
              <a:t>Bogie</a:t>
            </a:r>
            <a:endParaRPr lang="es-ES" dirty="0">
              <a:solidFill>
                <a:srgbClr val="E88F18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0720058-893B-089D-0ACE-851D99E81323}"/>
              </a:ext>
            </a:extLst>
          </p:cNvPr>
          <p:cNvSpPr txBox="1"/>
          <p:nvPr/>
        </p:nvSpPr>
        <p:spPr>
          <a:xfrm>
            <a:off x="2646589" y="433695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Ratios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019F52C-7657-1138-097F-726B2419F50F}"/>
              </a:ext>
            </a:extLst>
          </p:cNvPr>
          <p:cNvSpPr txBox="1"/>
          <p:nvPr/>
        </p:nvSpPr>
        <p:spPr>
          <a:xfrm>
            <a:off x="8183647" y="1796349"/>
            <a:ext cx="203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Deltas y promedios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ABA7522-BB2C-89D9-5C90-AFDFAA132466}"/>
              </a:ext>
            </a:extLst>
          </p:cNvPr>
          <p:cNvSpPr txBox="1"/>
          <p:nvPr/>
        </p:nvSpPr>
        <p:spPr>
          <a:xfrm>
            <a:off x="8183647" y="4336958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E88F18"/>
                </a:solidFill>
              </a:rPr>
              <a:t>Flags</a:t>
            </a:r>
            <a:r>
              <a:rPr lang="es-ES" dirty="0">
                <a:solidFill>
                  <a:srgbClr val="E88F18"/>
                </a:solidFill>
              </a:rPr>
              <a:t> de alerta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5CE14ED-41F2-05C6-EEC0-C276874BE5F4}"/>
              </a:ext>
            </a:extLst>
          </p:cNvPr>
          <p:cNvSpPr txBox="1"/>
          <p:nvPr/>
        </p:nvSpPr>
        <p:spPr>
          <a:xfrm>
            <a:off x="2646589" y="2153566"/>
            <a:ext cx="15776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Ejemplos:</a:t>
            </a:r>
          </a:p>
          <a:p>
            <a:r>
              <a:rPr lang="es-ES" sz="1400" dirty="0" err="1">
                <a:solidFill>
                  <a:srgbClr val="233F55"/>
                </a:solidFill>
              </a:rPr>
              <a:t>Vib_x_mean</a:t>
            </a:r>
            <a:endParaRPr lang="es-ES" sz="1400" dirty="0">
              <a:solidFill>
                <a:srgbClr val="233F55"/>
              </a:solidFill>
            </a:endParaRPr>
          </a:p>
          <a:p>
            <a:r>
              <a:rPr lang="es-ES" sz="1400" dirty="0" err="1">
                <a:solidFill>
                  <a:srgbClr val="233F55"/>
                </a:solidFill>
              </a:rPr>
              <a:t>Bogie_temp_mean</a:t>
            </a:r>
            <a:endParaRPr lang="es-ES" sz="1400" dirty="0">
              <a:solidFill>
                <a:srgbClr val="233F55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A2625CF-E941-B201-EBFF-6765878C081E}"/>
              </a:ext>
            </a:extLst>
          </p:cNvPr>
          <p:cNvSpPr txBox="1"/>
          <p:nvPr/>
        </p:nvSpPr>
        <p:spPr>
          <a:xfrm>
            <a:off x="8183647" y="2153566"/>
            <a:ext cx="13815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Ejemplos:</a:t>
            </a:r>
          </a:p>
          <a:p>
            <a:r>
              <a:rPr lang="es-ES" sz="1400" dirty="0" err="1">
                <a:solidFill>
                  <a:srgbClr val="233F55"/>
                </a:solidFill>
              </a:rPr>
              <a:t>Delta_vib_x</a:t>
            </a:r>
            <a:endParaRPr lang="es-ES" sz="1400" dirty="0">
              <a:solidFill>
                <a:srgbClr val="233F55"/>
              </a:solidFill>
            </a:endParaRPr>
          </a:p>
          <a:p>
            <a:r>
              <a:rPr lang="es-ES" sz="1400" dirty="0" err="1">
                <a:solidFill>
                  <a:srgbClr val="233F55"/>
                </a:solidFill>
              </a:rPr>
              <a:t>Viv_x_roll_mean</a:t>
            </a:r>
            <a:endParaRPr lang="es-ES" sz="1400" dirty="0">
              <a:solidFill>
                <a:srgbClr val="233F55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A99367B-5FB3-D68B-84F6-867CC656019F}"/>
              </a:ext>
            </a:extLst>
          </p:cNvPr>
          <p:cNvSpPr txBox="1"/>
          <p:nvPr/>
        </p:nvSpPr>
        <p:spPr>
          <a:xfrm>
            <a:off x="2646589" y="4781633"/>
            <a:ext cx="1400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Ejemplos:</a:t>
            </a:r>
          </a:p>
          <a:p>
            <a:r>
              <a:rPr lang="es-ES" sz="1400" dirty="0" err="1">
                <a:solidFill>
                  <a:srgbClr val="233F55"/>
                </a:solidFill>
              </a:rPr>
              <a:t>Vib_load_ratio</a:t>
            </a:r>
            <a:endParaRPr lang="es-ES" sz="1400" dirty="0">
              <a:solidFill>
                <a:srgbClr val="233F55"/>
              </a:solidFill>
            </a:endParaRPr>
          </a:p>
          <a:p>
            <a:r>
              <a:rPr lang="es-ES" sz="1400" dirty="0" err="1">
                <a:solidFill>
                  <a:srgbClr val="233F55"/>
                </a:solidFill>
              </a:rPr>
              <a:t>Vib_speed_ratio</a:t>
            </a:r>
            <a:endParaRPr lang="es-ES" sz="1400" dirty="0">
              <a:solidFill>
                <a:srgbClr val="233F55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6CD9B7A-4F14-FF19-1FE2-D88D822AA201}"/>
              </a:ext>
            </a:extLst>
          </p:cNvPr>
          <p:cNvSpPr txBox="1"/>
          <p:nvPr/>
        </p:nvSpPr>
        <p:spPr>
          <a:xfrm>
            <a:off x="8183647" y="4781633"/>
            <a:ext cx="1613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233F55"/>
                </a:solidFill>
              </a:rPr>
              <a:t>Ejemplos:</a:t>
            </a:r>
          </a:p>
          <a:p>
            <a:r>
              <a:rPr lang="es-ES" sz="1400" dirty="0" err="1">
                <a:solidFill>
                  <a:srgbClr val="233F55"/>
                </a:solidFill>
              </a:rPr>
              <a:t>Over_temp_flag</a:t>
            </a:r>
            <a:endParaRPr lang="es-ES" sz="1400" dirty="0">
              <a:solidFill>
                <a:srgbClr val="233F55"/>
              </a:solidFill>
            </a:endParaRPr>
          </a:p>
          <a:p>
            <a:r>
              <a:rPr lang="es-ES" sz="1400" dirty="0" err="1">
                <a:solidFill>
                  <a:srgbClr val="233F55"/>
                </a:solidFill>
              </a:rPr>
              <a:t>High_vibration_flag</a:t>
            </a:r>
            <a:endParaRPr lang="es-ES" sz="1400" dirty="0">
              <a:solidFill>
                <a:srgbClr val="233F55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970DB4E-040E-5A4A-F345-BD3E4D749EDE}"/>
              </a:ext>
            </a:extLst>
          </p:cNvPr>
          <p:cNvSpPr txBox="1"/>
          <p:nvPr/>
        </p:nvSpPr>
        <p:spPr>
          <a:xfrm>
            <a:off x="2646589" y="3121844"/>
            <a:ext cx="316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Objetivo: capturar comportamientos para que el modelo “aprenda”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CD10B69-7DF1-145F-8C92-5B8003E2B709}"/>
              </a:ext>
            </a:extLst>
          </p:cNvPr>
          <p:cNvSpPr txBox="1"/>
          <p:nvPr/>
        </p:nvSpPr>
        <p:spPr>
          <a:xfrm>
            <a:off x="2646589" y="5706070"/>
            <a:ext cx="316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Objetivo: aislar la vibración anormal de la esperada por condiciones de operación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4B0708D-EA99-F8F6-117B-E6412F76A953}"/>
              </a:ext>
            </a:extLst>
          </p:cNvPr>
          <p:cNvSpPr txBox="1"/>
          <p:nvPr/>
        </p:nvSpPr>
        <p:spPr>
          <a:xfrm>
            <a:off x="8183647" y="3121844"/>
            <a:ext cx="316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Objetivo: detectar cambios bruscos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EEE44B0-4B9E-826B-DB73-5BD88CCF2559}"/>
              </a:ext>
            </a:extLst>
          </p:cNvPr>
          <p:cNvSpPr txBox="1"/>
          <p:nvPr/>
        </p:nvSpPr>
        <p:spPr>
          <a:xfrm>
            <a:off x="8183647" y="5706070"/>
            <a:ext cx="316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Objetivo: crear señales binarias simples de avisos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0A36F2-A683-A13E-4CBF-00EF05C66274}"/>
              </a:ext>
            </a:extLst>
          </p:cNvPr>
          <p:cNvSpPr/>
          <p:nvPr/>
        </p:nvSpPr>
        <p:spPr>
          <a:xfrm>
            <a:off x="637526" y="1305709"/>
            <a:ext cx="10340202" cy="118416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E88F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BB38B-9A58-C84B-80DC-A2485B55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00F38E5-E29B-0D22-A60E-FC34DA43189D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3E6E2E-CA71-D66B-7004-99B6D9E25E82}"/>
              </a:ext>
            </a:extLst>
          </p:cNvPr>
          <p:cNvSpPr txBox="1"/>
          <p:nvPr/>
        </p:nvSpPr>
        <p:spPr>
          <a:xfrm>
            <a:off x="723900" y="552921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Medir el RUL y entenderlo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67F923-D9B9-2A02-A3AA-4D9B43C286E9}"/>
              </a:ext>
            </a:extLst>
          </p:cNvPr>
          <p:cNvSpPr txBox="1"/>
          <p:nvPr/>
        </p:nvSpPr>
        <p:spPr>
          <a:xfrm>
            <a:off x="723900" y="1452191"/>
            <a:ext cx="778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Entendemos el RUL como el número de pasos hasta el siguiente fallo del </a:t>
            </a:r>
            <a:r>
              <a:rPr lang="es-ES" dirty="0" err="1">
                <a:solidFill>
                  <a:srgbClr val="233F55"/>
                </a:solidFill>
              </a:rPr>
              <a:t>Bogie</a:t>
            </a:r>
            <a:r>
              <a:rPr lang="es-ES" dirty="0">
                <a:solidFill>
                  <a:srgbClr val="233F55"/>
                </a:solidFill>
              </a:rPr>
              <a:t>. </a:t>
            </a:r>
          </a:p>
          <a:p>
            <a:r>
              <a:rPr lang="es-ES" dirty="0">
                <a:solidFill>
                  <a:srgbClr val="233F55"/>
                </a:solidFill>
              </a:rPr>
              <a:t>Agrupamos los datos en 4 categorías para facilitar la toma de decisiones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E8F57E8-BFBD-2E17-A314-8BD49FE7A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007179"/>
              </p:ext>
            </p:extLst>
          </p:nvPr>
        </p:nvGraphicFramePr>
        <p:xfrm>
          <a:off x="2524413" y="2342312"/>
          <a:ext cx="6688254" cy="3540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B7F46DBD-F74C-8287-ED21-875D4280280E}"/>
              </a:ext>
            </a:extLst>
          </p:cNvPr>
          <p:cNvSpPr txBox="1"/>
          <p:nvPr/>
        </p:nvSpPr>
        <p:spPr>
          <a:xfrm>
            <a:off x="476735" y="5882411"/>
            <a:ext cx="112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88F18"/>
                </a:solidFill>
              </a:rPr>
              <a:t>La nueva distribución sigue siendo desigual, pero mas manejable y nos podemos enfocar en zonas de mayor impacto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19A41D2-BBAA-5C6B-9F8A-2D448EDAD694}"/>
              </a:ext>
            </a:extLst>
          </p:cNvPr>
          <p:cNvSpPr/>
          <p:nvPr/>
        </p:nvSpPr>
        <p:spPr>
          <a:xfrm>
            <a:off x="836710" y="1355864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4B626FB-82EC-72D5-2FF5-67252F7AA06B}"/>
              </a:ext>
            </a:extLst>
          </p:cNvPr>
          <p:cNvSpPr txBox="1"/>
          <p:nvPr/>
        </p:nvSpPr>
        <p:spPr>
          <a:xfrm>
            <a:off x="9305808" y="3343111"/>
            <a:ext cx="2240772" cy="954107"/>
          </a:xfrm>
          <a:prstGeom prst="rect">
            <a:avLst/>
          </a:prstGeom>
          <a:noFill/>
          <a:ln>
            <a:solidFill>
              <a:srgbClr val="233F55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E88F18"/>
                </a:solidFill>
              </a:rPr>
              <a:t>&lt;= 1 paso </a:t>
            </a:r>
            <a:r>
              <a:rPr lang="es-ES" sz="1400" dirty="0">
                <a:solidFill>
                  <a:srgbClr val="E88F18"/>
                </a:solidFill>
                <a:sym typeface="Wingdings" panose="05000000000000000000" pitchFamily="2" charset="2"/>
              </a:rPr>
              <a:t> Muy Critico</a:t>
            </a:r>
          </a:p>
          <a:p>
            <a:r>
              <a:rPr lang="es-ES" sz="1400" dirty="0">
                <a:solidFill>
                  <a:srgbClr val="E88F18"/>
                </a:solidFill>
                <a:sym typeface="Wingdings" panose="05000000000000000000" pitchFamily="2" charset="2"/>
              </a:rPr>
              <a:t>&lt;= 10 pasos  Crítico</a:t>
            </a:r>
          </a:p>
          <a:p>
            <a:r>
              <a:rPr lang="es-ES" sz="1400" dirty="0">
                <a:solidFill>
                  <a:srgbClr val="E88F18"/>
                </a:solidFill>
                <a:sym typeface="Wingdings" panose="05000000000000000000" pitchFamily="2" charset="2"/>
              </a:rPr>
              <a:t>&lt;= 50 pasos  Alto Riesgo</a:t>
            </a:r>
          </a:p>
          <a:p>
            <a:r>
              <a:rPr lang="es-ES" sz="1400" dirty="0">
                <a:solidFill>
                  <a:srgbClr val="E88F18"/>
                </a:solidFill>
                <a:sym typeface="Wingdings" panose="05000000000000000000" pitchFamily="2" charset="2"/>
              </a:rPr>
              <a:t>&gt; 50 pasos  Bajo riesgo</a:t>
            </a:r>
            <a:endParaRPr lang="es-ES" sz="1400" dirty="0">
              <a:solidFill>
                <a:srgbClr val="E88F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4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55088-241B-48DE-5203-1151A9B07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F978A39-3406-7ECE-FFB1-C9A3802D998A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C04E74A-5D2C-FBF2-A9C7-AD779574DB27}"/>
              </a:ext>
            </a:extLst>
          </p:cNvPr>
          <p:cNvSpPr txBox="1"/>
          <p:nvPr/>
        </p:nvSpPr>
        <p:spPr>
          <a:xfrm>
            <a:off x="723900" y="552921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Diseño de la muestra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9B46A65-217A-E9F9-23AB-68E9D5DC6168}"/>
              </a:ext>
            </a:extLst>
          </p:cNvPr>
          <p:cNvSpPr/>
          <p:nvPr/>
        </p:nvSpPr>
        <p:spPr>
          <a:xfrm>
            <a:off x="836710" y="1355864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DB2BD2E-D853-9E10-06CF-4E2CFEE19BE9}"/>
              </a:ext>
            </a:extLst>
          </p:cNvPr>
          <p:cNvSpPr txBox="1"/>
          <p:nvPr/>
        </p:nvSpPr>
        <p:spPr>
          <a:xfrm>
            <a:off x="1154545" y="2447636"/>
            <a:ext cx="2678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Separar por </a:t>
            </a:r>
            <a:r>
              <a:rPr lang="es-ES" dirty="0" err="1">
                <a:solidFill>
                  <a:srgbClr val="233F55"/>
                </a:solidFill>
              </a:rPr>
              <a:t>train_id</a:t>
            </a:r>
            <a:r>
              <a:rPr lang="es-ES" dirty="0">
                <a:solidFill>
                  <a:srgbClr val="233F55"/>
                </a:solidFill>
              </a:rPr>
              <a:t> para tener datos de todos los trenes.</a:t>
            </a:r>
          </a:p>
          <a:p>
            <a:r>
              <a:rPr lang="es-ES" dirty="0">
                <a:solidFill>
                  <a:srgbClr val="233F55"/>
                </a:solidFill>
              </a:rPr>
              <a:t>El modelo debe poder generalizar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E5E331-597D-843B-91A5-052C04501B9E}"/>
              </a:ext>
            </a:extLst>
          </p:cNvPr>
          <p:cNvSpPr txBox="1"/>
          <p:nvPr/>
        </p:nvSpPr>
        <p:spPr>
          <a:xfrm>
            <a:off x="4803775" y="2447636"/>
            <a:ext cx="2678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233F55"/>
                </a:solidFill>
              </a:rPr>
              <a:t>Undersampling</a:t>
            </a:r>
            <a:r>
              <a:rPr lang="es-ES" dirty="0">
                <a:solidFill>
                  <a:srgbClr val="233F55"/>
                </a:solidFill>
              </a:rPr>
              <a:t> de la clase predominante. Mantener todos los valores de las clases que tienen menos valores.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AAEC7F-2668-49C9-CEBC-48498C82473E}"/>
              </a:ext>
            </a:extLst>
          </p:cNvPr>
          <p:cNvSpPr txBox="1"/>
          <p:nvPr/>
        </p:nvSpPr>
        <p:spPr>
          <a:xfrm>
            <a:off x="8453004" y="2447636"/>
            <a:ext cx="2678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233F55"/>
                </a:solidFill>
              </a:rPr>
              <a:t>Ponderacion</a:t>
            </a:r>
            <a:r>
              <a:rPr lang="es-ES" dirty="0">
                <a:solidFill>
                  <a:srgbClr val="233F55"/>
                </a:solidFill>
              </a:rPr>
              <a:t> de muestras.</a:t>
            </a:r>
          </a:p>
          <a:p>
            <a:r>
              <a:rPr lang="es-ES" dirty="0">
                <a:solidFill>
                  <a:srgbClr val="233F55"/>
                </a:solidFill>
              </a:rPr>
              <a:t>Usar un </a:t>
            </a:r>
            <a:r>
              <a:rPr lang="es-ES" dirty="0" err="1">
                <a:solidFill>
                  <a:srgbClr val="233F55"/>
                </a:solidFill>
              </a:rPr>
              <a:t>sample_weight</a:t>
            </a:r>
            <a:r>
              <a:rPr lang="es-ES" dirty="0">
                <a:solidFill>
                  <a:srgbClr val="233F55"/>
                </a:solidFill>
              </a:rPr>
              <a:t> para dar mas peso a las muestras de riesgo durante el entrenamiento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49F1C71F-3575-450B-1914-19E349FDAE5B}"/>
              </a:ext>
            </a:extLst>
          </p:cNvPr>
          <p:cNvSpPr/>
          <p:nvPr/>
        </p:nvSpPr>
        <p:spPr>
          <a:xfrm>
            <a:off x="3861233" y="2660459"/>
            <a:ext cx="914400" cy="914400"/>
          </a:xfrm>
          <a:prstGeom prst="mathPlus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Signo más 8">
            <a:extLst>
              <a:ext uri="{FF2B5EF4-FFF2-40B4-BE49-F238E27FC236}">
                <a16:creationId xmlns:a16="http://schemas.microsoft.com/office/drawing/2014/main" id="{70CCA48F-79A2-4C7E-B482-83AD57BE4D3E}"/>
              </a:ext>
            </a:extLst>
          </p:cNvPr>
          <p:cNvSpPr/>
          <p:nvPr/>
        </p:nvSpPr>
        <p:spPr>
          <a:xfrm>
            <a:off x="7510463" y="2660459"/>
            <a:ext cx="914400" cy="914400"/>
          </a:xfrm>
          <a:prstGeom prst="mathPlus">
            <a:avLst/>
          </a:prstGeom>
          <a:solidFill>
            <a:srgbClr val="E88F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933E4A-B482-195B-1300-0AD76A18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34" y="4028370"/>
            <a:ext cx="2685191" cy="22248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0BFEC2C-4A4F-B7A8-C142-852C08FB2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71" y="3921115"/>
            <a:ext cx="2860551" cy="222487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8AA36FC-99C6-8F39-AAB5-9FFAAE450E95}"/>
              </a:ext>
            </a:extLst>
          </p:cNvPr>
          <p:cNvSpPr txBox="1"/>
          <p:nvPr/>
        </p:nvSpPr>
        <p:spPr>
          <a:xfrm>
            <a:off x="723900" y="1452191"/>
            <a:ext cx="787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Rehacemos el tamaño de nuestros datos de </a:t>
            </a:r>
            <a:r>
              <a:rPr lang="es-ES" dirty="0" err="1">
                <a:solidFill>
                  <a:srgbClr val="233F55"/>
                </a:solidFill>
              </a:rPr>
              <a:t>train</a:t>
            </a:r>
            <a:r>
              <a:rPr lang="es-ES" dirty="0">
                <a:solidFill>
                  <a:srgbClr val="233F55"/>
                </a:solidFill>
              </a:rPr>
              <a:t> para mejorar el entrenamiento</a:t>
            </a:r>
          </a:p>
        </p:txBody>
      </p:sp>
    </p:spTree>
    <p:extLst>
      <p:ext uri="{BB962C8B-B14F-4D97-AF65-F5344CB8AC3E}">
        <p14:creationId xmlns:p14="http://schemas.microsoft.com/office/powerpoint/2010/main" val="371391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3D888-07BF-2A18-EFE4-86F33D11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2C9C46D-B202-E4A6-2EF5-B90BB1776510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8515F2-F5C0-88E3-4C9A-69874B00558B}"/>
              </a:ext>
            </a:extLst>
          </p:cNvPr>
          <p:cNvSpPr txBox="1"/>
          <p:nvPr/>
        </p:nvSpPr>
        <p:spPr>
          <a:xfrm>
            <a:off x="723900" y="552921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El entrenamiento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EF72CF8-813E-50B2-B40E-EB0BFB277E8B}"/>
              </a:ext>
            </a:extLst>
          </p:cNvPr>
          <p:cNvSpPr/>
          <p:nvPr/>
        </p:nvSpPr>
        <p:spPr>
          <a:xfrm>
            <a:off x="836710" y="1355864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3E2D93-DA8D-3C8C-5510-ABA8C57FCB55}"/>
              </a:ext>
            </a:extLst>
          </p:cNvPr>
          <p:cNvSpPr txBox="1"/>
          <p:nvPr/>
        </p:nvSpPr>
        <p:spPr>
          <a:xfrm>
            <a:off x="723900" y="1452191"/>
            <a:ext cx="708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Probamos diferentes modelos hasta encontrar el que mejor se adaptase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5210C43-C80D-ED54-57DE-71533E5A838A}"/>
              </a:ext>
            </a:extLst>
          </p:cNvPr>
          <p:cNvSpPr/>
          <p:nvPr/>
        </p:nvSpPr>
        <p:spPr>
          <a:xfrm>
            <a:off x="1376218" y="2410691"/>
            <a:ext cx="2521527" cy="1339273"/>
          </a:xfrm>
          <a:prstGeom prst="roundRect">
            <a:avLst/>
          </a:prstGeom>
          <a:noFill/>
          <a:ln w="28575">
            <a:solidFill>
              <a:srgbClr val="E88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F14E0AB-22F7-6872-D092-55A4C9252121}"/>
              </a:ext>
            </a:extLst>
          </p:cNvPr>
          <p:cNvSpPr/>
          <p:nvPr/>
        </p:nvSpPr>
        <p:spPr>
          <a:xfrm>
            <a:off x="4835236" y="2839142"/>
            <a:ext cx="2521527" cy="1339273"/>
          </a:xfrm>
          <a:prstGeom prst="roundRect">
            <a:avLst/>
          </a:prstGeom>
          <a:noFill/>
          <a:ln w="28575">
            <a:solidFill>
              <a:srgbClr val="E88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A2E0B98-4AF3-0304-472A-6F9A69BBA8B9}"/>
              </a:ext>
            </a:extLst>
          </p:cNvPr>
          <p:cNvSpPr/>
          <p:nvPr/>
        </p:nvSpPr>
        <p:spPr>
          <a:xfrm>
            <a:off x="8355895" y="3314815"/>
            <a:ext cx="2521527" cy="1339273"/>
          </a:xfrm>
          <a:prstGeom prst="roundRect">
            <a:avLst/>
          </a:prstGeom>
          <a:noFill/>
          <a:ln w="28575">
            <a:solidFill>
              <a:srgbClr val="E88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4BB30D6E-7825-10C7-FE2A-ABC659244AE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897745" y="3080328"/>
            <a:ext cx="937491" cy="428451"/>
          </a:xfrm>
          <a:prstGeom prst="curvedConnector3">
            <a:avLst/>
          </a:prstGeom>
          <a:ln w="190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D0424C1F-4D95-BECF-CB70-4992A3629686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7356763" y="3508779"/>
            <a:ext cx="999132" cy="475673"/>
          </a:xfrm>
          <a:prstGeom prst="curvedConnector3">
            <a:avLst/>
          </a:prstGeom>
          <a:ln w="19050">
            <a:solidFill>
              <a:srgbClr val="233F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60E2124-9816-FB59-F42E-E59D97061F46}"/>
              </a:ext>
            </a:extLst>
          </p:cNvPr>
          <p:cNvSpPr txBox="1"/>
          <p:nvPr/>
        </p:nvSpPr>
        <p:spPr>
          <a:xfrm>
            <a:off x="1560945" y="2547977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Modelos lineales (</a:t>
            </a:r>
            <a:r>
              <a:rPr lang="es-ES" sz="1400" dirty="0" err="1"/>
              <a:t>Baseline</a:t>
            </a:r>
            <a:r>
              <a:rPr lang="es-ES" sz="14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ADD2BEA-B680-4F7B-66DB-DDD6E8E728F7}"/>
              </a:ext>
            </a:extLst>
          </p:cNvPr>
          <p:cNvSpPr txBox="1"/>
          <p:nvPr/>
        </p:nvSpPr>
        <p:spPr>
          <a:xfrm>
            <a:off x="5013010" y="2961467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Basados en Árboles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ACDE8B-2832-A379-3273-A0BB7D855FA2}"/>
              </a:ext>
            </a:extLst>
          </p:cNvPr>
          <p:cNvSpPr txBox="1"/>
          <p:nvPr/>
        </p:nvSpPr>
        <p:spPr>
          <a:xfrm>
            <a:off x="8547574" y="3427521"/>
            <a:ext cx="620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Otros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0FDE1A1-B470-D947-6CAA-F4C0BF301D88}"/>
              </a:ext>
            </a:extLst>
          </p:cNvPr>
          <p:cNvSpPr txBox="1"/>
          <p:nvPr/>
        </p:nvSpPr>
        <p:spPr>
          <a:xfrm>
            <a:off x="1716606" y="2839142"/>
            <a:ext cx="16716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E88F18"/>
                </a:solidFill>
              </a:rPr>
              <a:t>Linear </a:t>
            </a:r>
            <a:r>
              <a:rPr lang="es-ES" sz="1400" dirty="0" err="1">
                <a:solidFill>
                  <a:srgbClr val="E88F18"/>
                </a:solidFill>
              </a:rPr>
              <a:t>Regression</a:t>
            </a:r>
            <a:endParaRPr lang="es-ES" sz="1400" dirty="0">
              <a:solidFill>
                <a:srgbClr val="E88F1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E88F18"/>
                </a:solidFill>
              </a:rPr>
              <a:t>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E88F18"/>
                </a:solidFill>
              </a:rPr>
              <a:t>Lasso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875A9EC-6043-76EA-5F3F-B5F8F46A7F1F}"/>
              </a:ext>
            </a:extLst>
          </p:cNvPr>
          <p:cNvSpPr txBox="1"/>
          <p:nvPr/>
        </p:nvSpPr>
        <p:spPr>
          <a:xfrm>
            <a:off x="5134007" y="3245788"/>
            <a:ext cx="17309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rgbClr val="E88F18"/>
                </a:solidFill>
              </a:rPr>
              <a:t>Random</a:t>
            </a:r>
            <a:r>
              <a:rPr lang="es-ES" sz="1400" dirty="0">
                <a:solidFill>
                  <a:srgbClr val="E88F18"/>
                </a:solidFill>
              </a:rPr>
              <a:t>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rgbClr val="E88F18"/>
                </a:solidFill>
              </a:rPr>
              <a:t>Gradient</a:t>
            </a:r>
            <a:r>
              <a:rPr lang="es-ES" sz="1400" dirty="0">
                <a:solidFill>
                  <a:srgbClr val="E88F18"/>
                </a:solidFill>
              </a:rPr>
              <a:t> </a:t>
            </a:r>
            <a:r>
              <a:rPr lang="es-ES" sz="1400" dirty="0" err="1">
                <a:solidFill>
                  <a:srgbClr val="E88F18"/>
                </a:solidFill>
              </a:rPr>
              <a:t>Boosting</a:t>
            </a:r>
            <a:endParaRPr lang="es-ES" sz="1400" dirty="0">
              <a:solidFill>
                <a:srgbClr val="E88F1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rgbClr val="E88F18"/>
                </a:solidFill>
              </a:rPr>
              <a:t>XGBoost</a:t>
            </a:r>
            <a:endParaRPr lang="es-ES" sz="1400" dirty="0">
              <a:solidFill>
                <a:srgbClr val="E88F18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EBC6F3F-6612-DE3B-460E-29E8047C93EA}"/>
              </a:ext>
            </a:extLst>
          </p:cNvPr>
          <p:cNvSpPr txBox="1"/>
          <p:nvPr/>
        </p:nvSpPr>
        <p:spPr>
          <a:xfrm>
            <a:off x="8700901" y="3735298"/>
            <a:ext cx="65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E88F18"/>
                </a:solidFill>
              </a:rPr>
              <a:t>SVR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06FFC01-4DCD-40E2-1F99-86E03BE3EFB8}"/>
              </a:ext>
            </a:extLst>
          </p:cNvPr>
          <p:cNvSpPr txBox="1"/>
          <p:nvPr/>
        </p:nvSpPr>
        <p:spPr>
          <a:xfrm>
            <a:off x="2101795" y="5196034"/>
            <a:ext cx="797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Las mejores métricas de </a:t>
            </a:r>
            <a:r>
              <a:rPr lang="es-ES" dirty="0" err="1">
                <a:solidFill>
                  <a:srgbClr val="233F55"/>
                </a:solidFill>
              </a:rPr>
              <a:t>Random</a:t>
            </a:r>
            <a:r>
              <a:rPr lang="es-ES" dirty="0">
                <a:solidFill>
                  <a:srgbClr val="233F55"/>
                </a:solidFill>
              </a:rPr>
              <a:t> Forest nos hacen decantarnos por este modelo</a:t>
            </a:r>
          </a:p>
        </p:txBody>
      </p:sp>
    </p:spTree>
    <p:extLst>
      <p:ext uri="{BB962C8B-B14F-4D97-AF65-F5344CB8AC3E}">
        <p14:creationId xmlns:p14="http://schemas.microsoft.com/office/powerpoint/2010/main" val="146226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A"/>
            </a:gs>
            <a:gs pos="0">
              <a:srgbClr val="F7F9FA"/>
            </a:gs>
            <a:gs pos="79000">
              <a:srgbClr val="EAEEEF"/>
            </a:gs>
            <a:gs pos="45000">
              <a:srgbClr val="F6F9FB"/>
            </a:gs>
            <a:gs pos="100000">
              <a:srgbClr val="F0F4F7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C4BCC-32F0-3662-CE2C-430341AD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B1560D-73D9-337F-4033-9045A48229DC}"/>
              </a:ext>
            </a:extLst>
          </p:cNvPr>
          <p:cNvSpPr/>
          <p:nvPr/>
        </p:nvSpPr>
        <p:spPr>
          <a:xfrm>
            <a:off x="190500" y="228600"/>
            <a:ext cx="11798300" cy="6451600"/>
          </a:xfrm>
          <a:prstGeom prst="rect">
            <a:avLst/>
          </a:prstGeom>
          <a:noFill/>
          <a:ln>
            <a:solidFill>
              <a:srgbClr val="C16A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F62A1B-1828-2F08-75AF-BB94E6FAB04B}"/>
              </a:ext>
            </a:extLst>
          </p:cNvPr>
          <p:cNvSpPr txBox="1"/>
          <p:nvPr/>
        </p:nvSpPr>
        <p:spPr>
          <a:xfrm>
            <a:off x="723900" y="552921"/>
            <a:ext cx="1073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33F55"/>
                </a:solidFill>
              </a:rPr>
              <a:t>Refinamiento adicional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EA4DB4B-9D2D-CB6C-EE3A-9CACFB251BB6}"/>
              </a:ext>
            </a:extLst>
          </p:cNvPr>
          <p:cNvSpPr/>
          <p:nvPr/>
        </p:nvSpPr>
        <p:spPr>
          <a:xfrm>
            <a:off x="836710" y="1355864"/>
            <a:ext cx="6534245" cy="96327"/>
          </a:xfrm>
          <a:prstGeom prst="rect">
            <a:avLst/>
          </a:prstGeom>
          <a:gradFill>
            <a:gsLst>
              <a:gs pos="0">
                <a:srgbClr val="E88F18"/>
              </a:gs>
              <a:gs pos="0">
                <a:srgbClr val="E88F18"/>
              </a:gs>
              <a:gs pos="100000">
                <a:srgbClr val="F0F4F7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D08CB9-E312-598C-F14F-26B37D7DC8D1}"/>
              </a:ext>
            </a:extLst>
          </p:cNvPr>
          <p:cNvSpPr txBox="1"/>
          <p:nvPr/>
        </p:nvSpPr>
        <p:spPr>
          <a:xfrm>
            <a:off x="723900" y="1452191"/>
            <a:ext cx="876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Investigamos si con PCA (Análisis de componentes principales) podría mejorar nuestro RF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6A20F7-3A9D-51A8-4B6B-F5C24B2A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13527"/>
            <a:ext cx="10397986" cy="28817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C4B110F-F905-D679-6F4A-60F9864D9825}"/>
              </a:ext>
            </a:extLst>
          </p:cNvPr>
          <p:cNvSpPr txBox="1"/>
          <p:nvPr/>
        </p:nvSpPr>
        <p:spPr>
          <a:xfrm>
            <a:off x="723900" y="5340216"/>
            <a:ext cx="7032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233F55"/>
                </a:solidFill>
              </a:rPr>
              <a:t>Pasamos de 19 variables originales a 13 componentes principales en PCA</a:t>
            </a:r>
          </a:p>
          <a:p>
            <a:r>
              <a:rPr lang="es-ES" dirty="0">
                <a:solidFill>
                  <a:srgbClr val="233F55"/>
                </a:solidFill>
              </a:rPr>
              <a:t>El impacto en el MAE del modelo, existe, aunque no es muy grande</a:t>
            </a:r>
          </a:p>
        </p:txBody>
      </p:sp>
    </p:spTree>
    <p:extLst>
      <p:ext uri="{BB962C8B-B14F-4D97-AF65-F5344CB8AC3E}">
        <p14:creationId xmlns:p14="http://schemas.microsoft.com/office/powerpoint/2010/main" val="12325262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Coolvetica"/>
        <a:ea typeface=""/>
        <a:cs typeface=""/>
      </a:majorFont>
      <a:minorFont>
        <a:latin typeface="Coo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757</Words>
  <Application>Microsoft Office PowerPoint</Application>
  <PresentationFormat>Panorámica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Coolvetica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Sergio Martinez Rico</dc:creator>
  <cp:lastModifiedBy>Sergio Martinez Rico</cp:lastModifiedBy>
  <cp:revision>19</cp:revision>
  <dcterms:created xsi:type="dcterms:W3CDTF">2025-12-14T08:14:01Z</dcterms:created>
  <dcterms:modified xsi:type="dcterms:W3CDTF">2025-12-17T09:47:20Z</dcterms:modified>
</cp:coreProperties>
</file>